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handoutMasterIdLst>
    <p:handoutMasterId r:id="rId20"/>
  </p:handoutMasterIdLst>
  <p:sldIdLst>
    <p:sldId id="256" r:id="rId2"/>
    <p:sldId id="329" r:id="rId3"/>
    <p:sldId id="339" r:id="rId4"/>
    <p:sldId id="340" r:id="rId5"/>
    <p:sldId id="341" r:id="rId6"/>
    <p:sldId id="342" r:id="rId7"/>
    <p:sldId id="348" r:id="rId8"/>
    <p:sldId id="352" r:id="rId9"/>
    <p:sldId id="351" r:id="rId10"/>
    <p:sldId id="349" r:id="rId11"/>
    <p:sldId id="343" r:id="rId12"/>
    <p:sldId id="345" r:id="rId13"/>
    <p:sldId id="344" r:id="rId14"/>
    <p:sldId id="346" r:id="rId15"/>
    <p:sldId id="347" r:id="rId16"/>
    <p:sldId id="353" r:id="rId17"/>
    <p:sldId id="354" r:id="rId1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FFCC00"/>
    <a:srgbClr val="EDE313"/>
    <a:srgbClr val="66FF33"/>
    <a:srgbClr val="FF00FF"/>
    <a:srgbClr val="800080"/>
    <a:srgbClr val="0033CC"/>
    <a:srgbClr val="66FF66"/>
    <a:srgbClr val="99FF66"/>
    <a:srgbClr val="00FF00"/>
    <a:srgbClr val="33CC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0155" autoAdjust="0"/>
    <p:restoredTop sz="94675" autoAdjust="0"/>
  </p:normalViewPr>
  <p:slideViewPr>
    <p:cSldViewPr>
      <p:cViewPr>
        <p:scale>
          <a:sx n="86" d="100"/>
          <a:sy n="86" d="100"/>
        </p:scale>
        <p:origin x="-414" y="438"/>
      </p:cViewPr>
      <p:guideLst>
        <p:guide orient="horz" pos="2160"/>
        <p:guide pos="2880"/>
      </p:guideLst>
    </p:cSldViewPr>
  </p:slideViewPr>
  <p:outlineViewPr>
    <p:cViewPr>
      <p:scale>
        <a:sx n="20" d="100"/>
        <a:sy n="2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736"/>
    </p:cViewPr>
  </p:sorterViewPr>
  <p:notesViewPr>
    <p:cSldViewPr>
      <p:cViewPr varScale="1">
        <p:scale>
          <a:sx n="38" d="100"/>
          <a:sy n="38" d="100"/>
        </p:scale>
        <p:origin x="-1554" y="-108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Relationship Id="rId4" Type="http://schemas.openxmlformats.org/officeDocument/2006/relationships/image" Target="../media/image1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06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06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03364F3C-2675-4ECF-BEBF-57750B920F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8611" name="Rectangle 1027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1028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3" name="Rectangle 1029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8614" name="Rectangle 1030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8615" name="Rectangle 103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2BB7ED35-5FE6-456A-BAE7-B7D66CA43F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9C61248-31D7-460C-A15A-E791A567ABEF}" type="slidenum">
              <a:rPr lang="en-US" smtClean="0">
                <a:cs typeface="Arial" charset="0"/>
              </a:rPr>
              <a:pPr/>
              <a:t>1</a:t>
            </a:fld>
            <a:endParaRPr lang="en-US" smtClean="0">
              <a:cs typeface="Arial" charset="0"/>
            </a:endParaRPr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B7ED35-5FE6-456A-BAE7-B7D66CA43FD7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B7ED35-5FE6-456A-BAE7-B7D66CA43FD7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B7ED35-5FE6-456A-BAE7-B7D66CA43FD7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B7ED35-5FE6-456A-BAE7-B7D66CA43FD7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B7ED35-5FE6-456A-BAE7-B7D66CA43FD7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B7ED35-5FE6-456A-BAE7-B7D66CA43FD7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B7ED35-5FE6-456A-BAE7-B7D66CA43FD7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B7ED35-5FE6-456A-BAE7-B7D66CA43FD7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B7ED35-5FE6-456A-BAE7-B7D66CA43FD7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B7ED35-5FE6-456A-BAE7-B7D66CA43FD7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B7ED35-5FE6-456A-BAE7-B7D66CA43FD7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B7ED35-5FE6-456A-BAE7-B7D66CA43FD7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B7ED35-5FE6-456A-BAE7-B7D66CA43FD7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B7ED35-5FE6-456A-BAE7-B7D66CA43FD7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B7ED35-5FE6-456A-BAE7-B7D66CA43FD7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B7ED35-5FE6-456A-BAE7-B7D66CA43FD7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CA0720-1461-4CCF-81B9-C885CCDE63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10F610-9014-45AA-B35E-AEC3A2A0C3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574AB1-CC95-4612-9E4A-D1265A2E8E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B72361-E250-4956-8A85-A5C3D0F5DD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F08715-B194-4672-BB48-522E7CF109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86B488-1A6D-4E16-9138-9CD6629095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E47ACA-2863-4EE2-8322-EF5CA50BE1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4B34B3-564C-419C-9361-484B79F26B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6883D3-9A09-44CA-92AE-BC1F399D00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5DF514-4FAD-4D86-8A08-7C22322B81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AD62CF-88D4-4F99-9466-4BDEF27054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4F0ADE5D-FB54-4D1F-8DA8-AF6FE3C846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notesSlide" Target="../notesSlides/notesSlide2.xml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oleObject" Target="../embeddings/oleObject1.bin"/><Relationship Id="rId4" Type="http://schemas.openxmlformats.org/officeDocument/2006/relationships/image" Target="../media/image1.png"/><Relationship Id="rId9" Type="http://schemas.openxmlformats.org/officeDocument/2006/relationships/oleObject" Target="../embeddings/oleObject5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.png"/><Relationship Id="rId5" Type="http://schemas.openxmlformats.org/officeDocument/2006/relationships/oleObject" Target="../embeddings/oleObject7.bin"/><Relationship Id="rId4" Type="http://schemas.openxmlformats.org/officeDocument/2006/relationships/oleObject" Target="../embeddings/oleObject6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notesSlide" Target="../notesSlides/notesSlide4.xml"/><Relationship Id="rId7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0.bin"/><Relationship Id="rId5" Type="http://schemas.openxmlformats.org/officeDocument/2006/relationships/oleObject" Target="../embeddings/oleObject9.bin"/><Relationship Id="rId4" Type="http://schemas.openxmlformats.org/officeDocument/2006/relationships/oleObject" Target="../embeddings/oleObject8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1" name="WordArt 4"/>
          <p:cNvSpPr>
            <a:spLocks noChangeArrowheads="1" noChangeShapeType="1" noTextEdit="1"/>
          </p:cNvSpPr>
          <p:nvPr/>
        </p:nvSpPr>
        <p:spPr bwMode="auto">
          <a:xfrm>
            <a:off x="914400" y="457200"/>
            <a:ext cx="7010400" cy="1981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endParaRPr lang="en-US" sz="3600" kern="10">
              <a:ln w="9525">
                <a:round/>
                <a:headEnd/>
                <a:tailEnd/>
              </a:ln>
              <a:gradFill rotWithShape="1">
                <a:gsLst>
                  <a:gs pos="0">
                    <a:srgbClr val="1F01FF"/>
                  </a:gs>
                  <a:gs pos="100000">
                    <a:srgbClr val="050029"/>
                  </a:gs>
                </a:gsLst>
                <a:lin ang="5400000" scaled="1"/>
              </a:gradFill>
              <a:latin typeface="Impact"/>
            </a:endParaRPr>
          </a:p>
        </p:txBody>
      </p:sp>
      <p:pic>
        <p:nvPicPr>
          <p:cNvPr id="107523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304800"/>
            <a:ext cx="8458200" cy="1233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Order and Absolute Value</a:t>
            </a:r>
            <a:endParaRPr lang="en-US" dirty="0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685800" y="2130425"/>
            <a:ext cx="7772400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6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굴림" charset="-127"/>
              <a:cs typeface="+mj-cs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1981200" y="3962400"/>
            <a:ext cx="65532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</a:pPr>
            <a:r>
              <a:rPr lang="en-US" altLang="en-US" sz="3600" dirty="0" smtClean="0"/>
              <a:t>ACT </a:t>
            </a:r>
            <a:r>
              <a:rPr lang="en-US" altLang="en-US" sz="3600" dirty="0" smtClean="0"/>
              <a:t>Algebra </a:t>
            </a:r>
            <a:r>
              <a:rPr lang="en-US" altLang="en-US" sz="3600" dirty="0" smtClean="0"/>
              <a:t>Review</a:t>
            </a:r>
            <a:endParaRPr lang="en-US" altLang="en-US" sz="3600" dirty="0"/>
          </a:p>
        </p:txBody>
      </p:sp>
    </p:spTree>
  </p:cSld>
  <p:clrMapOvr>
    <a:masterClrMapping/>
  </p:clrMapOvr>
  <p:transition>
    <p:random/>
    <p:sndAc>
      <p:stSnd>
        <p:snd r:embed="rId3" name="drumroll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 l="-900" t="67912"/>
          <a:stretch>
            <a:fillRect/>
          </a:stretch>
        </p:blipFill>
        <p:spPr bwMode="auto">
          <a:xfrm>
            <a:off x="228600" y="228600"/>
            <a:ext cx="8534400" cy="39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685800" y="1447800"/>
            <a:ext cx="7772400" cy="4622800"/>
          </a:xfrm>
          <a:prstGeom prst="rect">
            <a:avLst/>
          </a:prstGeom>
          <a:solidFill>
            <a:srgbClr val="FFCC00"/>
          </a:solidFill>
        </p:spPr>
        <p:txBody>
          <a:bodyPr/>
          <a:lstStyle/>
          <a:p>
            <a:pPr marL="533400" marR="0" lvl="0" indent="-5334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Example:  8 &lt; 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m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+ 6 &lt; 14</a:t>
            </a:r>
          </a:p>
          <a:p>
            <a:pPr marL="533400" marR="0" lvl="0" indent="-5334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533400" marR="0" lvl="0" indent="-5334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	To solve the inequality, isolate the variable by subtracting 6 from all 3 parts. </a:t>
            </a:r>
          </a:p>
          <a:p>
            <a:pPr marL="533400" marR="0" lvl="0" indent="-5334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			8 &lt; 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m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+ 6 &lt; 14</a:t>
            </a:r>
          </a:p>
          <a:p>
            <a:pPr marL="533400" marR="0" lvl="0" indent="-5334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		        </a:t>
            </a:r>
            <a:r>
              <a:rPr kumimoji="0" lang="en-US" sz="32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-6         -6     -6</a:t>
            </a:r>
          </a:p>
          <a:p>
            <a:pPr marL="533400" marR="0" lvl="0" indent="-5334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			 2 &lt;   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m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   &lt; 8</a:t>
            </a:r>
          </a:p>
          <a:p>
            <a:pPr marL="533400" marR="0" lvl="0" indent="-533400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lang="en-US" sz="1400" dirty="0" smtClean="0">
              <a:latin typeface="Arial" pitchFamily="34" charset="0"/>
              <a:cs typeface="Arial" pitchFamily="34" charset="0"/>
            </a:endParaRPr>
          </a:p>
          <a:p>
            <a:pPr marL="533400" marR="0" lvl="0" indent="-533400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Graph the solution.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grpSp>
        <p:nvGrpSpPr>
          <p:cNvPr id="7" name="Group 23"/>
          <p:cNvGrpSpPr>
            <a:grpSpLocks/>
          </p:cNvGrpSpPr>
          <p:nvPr/>
        </p:nvGrpSpPr>
        <p:grpSpPr bwMode="auto">
          <a:xfrm>
            <a:off x="1981200" y="5257800"/>
            <a:ext cx="4267200" cy="709613"/>
            <a:chOff x="1536" y="3408"/>
            <a:chExt cx="2688" cy="447"/>
          </a:xfrm>
        </p:grpSpPr>
        <p:sp>
          <p:nvSpPr>
            <p:cNvPr id="8" name="Line 24"/>
            <p:cNvSpPr>
              <a:spLocks noChangeShapeType="1"/>
            </p:cNvSpPr>
            <p:nvPr/>
          </p:nvSpPr>
          <p:spPr bwMode="auto">
            <a:xfrm>
              <a:off x="2928" y="3504"/>
              <a:ext cx="72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Line 25"/>
            <p:cNvSpPr>
              <a:spLocks noChangeShapeType="1"/>
            </p:cNvSpPr>
            <p:nvPr/>
          </p:nvSpPr>
          <p:spPr bwMode="auto">
            <a:xfrm>
              <a:off x="2928" y="3504"/>
              <a:ext cx="768" cy="0"/>
            </a:xfrm>
            <a:prstGeom prst="line">
              <a:avLst/>
            </a:prstGeom>
            <a:noFill/>
            <a:ln w="57150">
              <a:solidFill>
                <a:srgbClr val="00C894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0" name="Group 26"/>
            <p:cNvGrpSpPr>
              <a:grpSpLocks/>
            </p:cNvGrpSpPr>
            <p:nvPr/>
          </p:nvGrpSpPr>
          <p:grpSpPr bwMode="auto">
            <a:xfrm>
              <a:off x="1536" y="3408"/>
              <a:ext cx="2688" cy="447"/>
              <a:chOff x="1536" y="3408"/>
              <a:chExt cx="2688" cy="447"/>
            </a:xfrm>
          </p:grpSpPr>
          <p:sp>
            <p:nvSpPr>
              <p:cNvPr id="11" name="Line 27"/>
              <p:cNvSpPr>
                <a:spLocks noChangeShapeType="1"/>
              </p:cNvSpPr>
              <p:nvPr/>
            </p:nvSpPr>
            <p:spPr bwMode="auto">
              <a:xfrm>
                <a:off x="3006" y="3414"/>
                <a:ext cx="0" cy="24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" name="Line 28"/>
              <p:cNvSpPr>
                <a:spLocks noChangeShapeType="1"/>
              </p:cNvSpPr>
              <p:nvPr/>
            </p:nvSpPr>
            <p:spPr bwMode="auto">
              <a:xfrm>
                <a:off x="3150" y="3408"/>
                <a:ext cx="0" cy="24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" name="Line 29"/>
              <p:cNvSpPr>
                <a:spLocks noChangeShapeType="1"/>
              </p:cNvSpPr>
              <p:nvPr/>
            </p:nvSpPr>
            <p:spPr bwMode="auto">
              <a:xfrm>
                <a:off x="3294" y="3408"/>
                <a:ext cx="0" cy="24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" name="AutoShape 30"/>
              <p:cNvSpPr>
                <a:spLocks noChangeArrowheads="1"/>
              </p:cNvSpPr>
              <p:nvPr/>
            </p:nvSpPr>
            <p:spPr bwMode="auto">
              <a:xfrm>
                <a:off x="2832" y="3456"/>
                <a:ext cx="96" cy="96"/>
              </a:xfrm>
              <a:prstGeom prst="flowChartConnector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" name="Line 31"/>
              <p:cNvSpPr>
                <a:spLocks noChangeShapeType="1"/>
              </p:cNvSpPr>
              <p:nvPr/>
            </p:nvSpPr>
            <p:spPr bwMode="auto">
              <a:xfrm>
                <a:off x="2874" y="3408"/>
                <a:ext cx="0" cy="25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" name="Line 32"/>
              <p:cNvSpPr>
                <a:spLocks noChangeShapeType="1"/>
              </p:cNvSpPr>
              <p:nvPr/>
            </p:nvSpPr>
            <p:spPr bwMode="auto">
              <a:xfrm>
                <a:off x="3582" y="3408"/>
                <a:ext cx="0" cy="24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" name="Line 33"/>
              <p:cNvSpPr>
                <a:spLocks noChangeShapeType="1"/>
              </p:cNvSpPr>
              <p:nvPr/>
            </p:nvSpPr>
            <p:spPr bwMode="auto">
              <a:xfrm>
                <a:off x="3438" y="3408"/>
                <a:ext cx="0" cy="24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" name="Text Box 34"/>
              <p:cNvSpPr txBox="1">
                <a:spLocks noChangeArrowheads="1"/>
              </p:cNvSpPr>
              <p:nvPr/>
            </p:nvSpPr>
            <p:spPr bwMode="auto">
              <a:xfrm>
                <a:off x="3630" y="3624"/>
                <a:ext cx="240" cy="231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>
                    <a:latin typeface="Arial" pitchFamily="34" charset="0"/>
                    <a:cs typeface="Arial" pitchFamily="34" charset="0"/>
                  </a:rPr>
                  <a:t>8</a:t>
                </a:r>
              </a:p>
            </p:txBody>
          </p:sp>
          <p:sp>
            <p:nvSpPr>
              <p:cNvPr id="19" name="Text Box 35"/>
              <p:cNvSpPr txBox="1">
                <a:spLocks noChangeArrowheads="1"/>
              </p:cNvSpPr>
              <p:nvPr/>
            </p:nvSpPr>
            <p:spPr bwMode="auto">
              <a:xfrm>
                <a:off x="2718" y="3624"/>
                <a:ext cx="288" cy="231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>
                    <a:latin typeface="Arial" pitchFamily="34" charset="0"/>
                    <a:cs typeface="Arial" pitchFamily="34" charset="0"/>
                  </a:rPr>
                  <a:t> 2</a:t>
                </a:r>
              </a:p>
            </p:txBody>
          </p:sp>
          <p:sp>
            <p:nvSpPr>
              <p:cNvPr id="20" name="AutoShape 36"/>
              <p:cNvSpPr>
                <a:spLocks noChangeArrowheads="1"/>
              </p:cNvSpPr>
              <p:nvPr/>
            </p:nvSpPr>
            <p:spPr bwMode="auto">
              <a:xfrm>
                <a:off x="3692" y="3456"/>
                <a:ext cx="96" cy="96"/>
              </a:xfrm>
              <a:prstGeom prst="flowChartConnector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" name="Line 37"/>
              <p:cNvSpPr>
                <a:spLocks noChangeShapeType="1"/>
              </p:cNvSpPr>
              <p:nvPr/>
            </p:nvSpPr>
            <p:spPr bwMode="auto">
              <a:xfrm>
                <a:off x="3726" y="3408"/>
                <a:ext cx="0" cy="24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2" name="Line 38"/>
              <p:cNvSpPr>
                <a:spLocks noChangeShapeType="1"/>
              </p:cNvSpPr>
              <p:nvPr/>
            </p:nvSpPr>
            <p:spPr bwMode="auto">
              <a:xfrm>
                <a:off x="1536" y="3504"/>
                <a:ext cx="2688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US"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sp>
        <p:nvSpPr>
          <p:cNvPr id="23" name="Text Box 39"/>
          <p:cNvSpPr txBox="1">
            <a:spLocks noChangeArrowheads="1"/>
          </p:cNvSpPr>
          <p:nvPr/>
        </p:nvSpPr>
        <p:spPr bwMode="auto">
          <a:xfrm>
            <a:off x="914400" y="609600"/>
            <a:ext cx="7086600" cy="762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400" dirty="0">
                <a:solidFill>
                  <a:srgbClr val="FFCF01"/>
                </a:solidFill>
                <a:latin typeface="Arial" pitchFamily="34" charset="0"/>
                <a:ea typeface="+mj-ea"/>
                <a:cs typeface="Arial" pitchFamily="34" charset="0"/>
              </a:rPr>
              <a:t>Method</a:t>
            </a:r>
            <a:r>
              <a:rPr lang="en-US" sz="4400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 Two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884238"/>
          </a:xfrm>
        </p:spPr>
        <p:txBody>
          <a:bodyPr/>
          <a:lstStyle/>
          <a:p>
            <a:pPr algn="l"/>
            <a:r>
              <a:rPr lang="en-US" sz="3600" dirty="0" smtClean="0">
                <a:latin typeface="Arial" pitchFamily="34" charset="0"/>
                <a:cs typeface="Arial" pitchFamily="34" charset="0"/>
              </a:rPr>
              <a:t>Steps to Solve an “OR” </a:t>
            </a:r>
            <a:br>
              <a:rPr lang="en-US" sz="3600" dirty="0" smtClean="0">
                <a:latin typeface="Arial" pitchFamily="34" charset="0"/>
                <a:cs typeface="Arial" pitchFamily="34" charset="0"/>
              </a:rPr>
            </a:br>
            <a:r>
              <a:rPr lang="en-US" sz="3600" dirty="0" smtClean="0">
                <a:latin typeface="Arial" pitchFamily="34" charset="0"/>
                <a:cs typeface="Arial" pitchFamily="34" charset="0"/>
              </a:rPr>
              <a:t>Compound Inequality: </a:t>
            </a:r>
            <a:endParaRPr lang="en-US" sz="3600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752600"/>
            <a:ext cx="4038600" cy="4373563"/>
          </a:xfrm>
        </p:spPr>
        <p:txBody>
          <a:bodyPr/>
          <a:lstStyle/>
          <a:p>
            <a:pPr>
              <a:lnSpc>
                <a:spcPct val="90000"/>
              </a:lnSpc>
              <a:buSzTx/>
              <a:buFont typeface="Tahoma" pitchFamily="34" charset="0"/>
              <a:buChar char="●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This is a </a:t>
            </a:r>
            <a:r>
              <a:rPr lang="en-US" sz="2400" u="sng" dirty="0" smtClean="0">
                <a:solidFill>
                  <a:schemeClr val="hlink"/>
                </a:solidFill>
                <a:latin typeface="Arial" pitchFamily="34" charset="0"/>
                <a:cs typeface="Arial" pitchFamily="34" charset="0"/>
              </a:rPr>
              <a:t>disjunction</a:t>
            </a:r>
            <a:r>
              <a:rPr lang="en-US" sz="2400" dirty="0" smtClean="0">
                <a:solidFill>
                  <a:schemeClr val="hlin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because the two inequality statements are joined by the word “</a:t>
            </a:r>
            <a:r>
              <a:rPr lang="en-US" sz="2400" b="1" u="sng" dirty="0" smtClean="0">
                <a:latin typeface="Arial" pitchFamily="34" charset="0"/>
                <a:cs typeface="Arial" pitchFamily="34" charset="0"/>
              </a:rPr>
              <a:t>or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”.</a:t>
            </a:r>
          </a:p>
          <a:p>
            <a:pPr>
              <a:lnSpc>
                <a:spcPct val="90000"/>
              </a:lnSpc>
              <a:buSzTx/>
              <a:buFont typeface="Tahoma" pitchFamily="34" charset="0"/>
              <a:buChar char="●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You must solve each part of the inequality.</a:t>
            </a:r>
          </a:p>
          <a:p>
            <a:pPr>
              <a:lnSpc>
                <a:spcPct val="90000"/>
              </a:lnSpc>
              <a:buSzTx/>
              <a:buFont typeface="Tahoma" pitchFamily="34" charset="0"/>
              <a:buChar char="●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The graph of the solution of the disjunction is the </a:t>
            </a:r>
            <a:r>
              <a:rPr lang="en-US" sz="2400" u="sng" dirty="0" smtClean="0">
                <a:latin typeface="Arial" pitchFamily="34" charset="0"/>
                <a:cs typeface="Arial" pitchFamily="34" charset="0"/>
              </a:rPr>
              <a:t>union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of the two inequalities.  Only one condition of the inequality must be met. </a:t>
            </a:r>
          </a:p>
          <a:p>
            <a:pPr>
              <a:lnSpc>
                <a:spcPct val="90000"/>
              </a:lnSpc>
              <a:buSzTx/>
              <a:buFont typeface="Tahoma" pitchFamily="34" charset="0"/>
              <a:buChar char="●"/>
            </a:pPr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48200" y="1752600"/>
            <a:ext cx="4038600" cy="4373563"/>
          </a:xfrm>
        </p:spPr>
        <p:txBody>
          <a:bodyPr/>
          <a:lstStyle/>
          <a:p>
            <a:pPr>
              <a:lnSpc>
                <a:spcPct val="90000"/>
              </a:lnSpc>
              <a:buFont typeface="Tahoma" pitchFamily="34" charset="0"/>
              <a:buChar char="●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In other words, the solution will include each of the graphed lines.  The graphs can go in opposite directions or towards each other, thus overlapping.</a:t>
            </a:r>
          </a:p>
          <a:p>
            <a:pPr>
              <a:lnSpc>
                <a:spcPct val="90000"/>
              </a:lnSpc>
              <a:buFont typeface="Tahoma" pitchFamily="34" charset="0"/>
              <a:buChar char="●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If the inequalities do overlap, the solution is </a:t>
            </a:r>
            <a:r>
              <a:rPr lang="en-US" sz="2400" b="1" i="1" u="sng" dirty="0" smtClean="0">
                <a:latin typeface="Arial" pitchFamily="34" charset="0"/>
                <a:cs typeface="Arial" pitchFamily="34" charset="0"/>
              </a:rPr>
              <a:t>all </a:t>
            </a:r>
            <a:r>
              <a:rPr lang="en-US" sz="2400" b="1" i="1" u="sng" dirty="0" err="1" smtClean="0">
                <a:latin typeface="Arial" pitchFamily="34" charset="0"/>
                <a:cs typeface="Arial" pitchFamily="34" charset="0"/>
              </a:rPr>
              <a:t>reals</a:t>
            </a:r>
            <a:r>
              <a:rPr lang="en-US" sz="2400" b="1" i="1" u="sng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 l="-900" t="67912"/>
          <a:stretch>
            <a:fillRect/>
          </a:stretch>
        </p:blipFill>
        <p:spPr bwMode="auto">
          <a:xfrm>
            <a:off x="228600" y="152400"/>
            <a:ext cx="8534400" cy="39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5410200" y="1066800"/>
            <a:ext cx="196880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en-US" sz="2800" dirty="0" smtClean="0">
                <a:latin typeface="Arial" pitchFamily="34" charset="0"/>
                <a:cs typeface="Arial" pitchFamily="34" charset="0"/>
              </a:rPr>
              <a:t>|2</a:t>
            </a:r>
            <a:r>
              <a:rPr lang="en-US" sz="2800" i="1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+ 1| &gt; 7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/>
          <a:srcRect l="-900" t="67912"/>
          <a:stretch>
            <a:fillRect/>
          </a:stretch>
        </p:blipFill>
        <p:spPr bwMode="auto">
          <a:xfrm>
            <a:off x="228600" y="228600"/>
            <a:ext cx="8534400" cy="39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2"/>
          <p:cNvSpPr txBox="1">
            <a:spLocks noChangeArrowheads="1"/>
          </p:cNvSpPr>
          <p:nvPr/>
        </p:nvSpPr>
        <p:spPr>
          <a:xfrm>
            <a:off x="990600" y="838200"/>
            <a:ext cx="7793038" cy="776287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Example 1:</a:t>
            </a:r>
            <a:endParaRPr kumimoji="0" lang="en-US" sz="4400" b="0" i="0" u="none" strike="noStrike" kern="1200" cap="none" spc="0" normalizeH="0" baseline="0" noProof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>
          <a:xfrm>
            <a:off x="762000" y="1966912"/>
            <a:ext cx="4800600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Tahoma" pitchFamily="34" charset="0"/>
              <a:buChar char="●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|2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x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+ 1| &gt; 7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Tahoma" pitchFamily="34" charset="0"/>
              <a:buChar char="●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2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x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+ 1 &gt; 7 or 2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x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+ 1 &gt;7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Tahoma" pitchFamily="34" charset="0"/>
              <a:buChar char="●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2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x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+ 1 &gt;7  or 2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x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+ 1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&lt;-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7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Tahoma" pitchFamily="34" charset="0"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Tahoma" pitchFamily="34" charset="0"/>
              <a:buChar char="●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       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x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&gt; 3 or        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x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&lt; -4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4572000" y="1662112"/>
            <a:ext cx="3505200" cy="2682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>
                <a:latin typeface="Arial" pitchFamily="34" charset="0"/>
                <a:cs typeface="Arial" pitchFamily="34" charset="0"/>
              </a:rPr>
              <a:t>This is an ‘</a:t>
            </a:r>
            <a:r>
              <a:rPr lang="en-US" sz="2000" b="1" i="1" dirty="0">
                <a:solidFill>
                  <a:schemeClr val="hlink"/>
                </a:solidFill>
                <a:latin typeface="Arial" pitchFamily="34" charset="0"/>
                <a:cs typeface="Arial" pitchFamily="34" charset="0"/>
              </a:rPr>
              <a:t>or’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  statement.  (</a:t>
            </a:r>
            <a:r>
              <a:rPr lang="en-US" sz="2000" dirty="0" err="1">
                <a:latin typeface="Arial" pitchFamily="34" charset="0"/>
                <a:cs typeface="Arial" pitchFamily="34" charset="0"/>
              </a:rPr>
              <a:t>Great</a:t>
            </a:r>
            <a:r>
              <a:rPr lang="en-US" sz="2000" i="1" dirty="0" err="1">
                <a:solidFill>
                  <a:schemeClr val="hlink"/>
                </a:solidFill>
                <a:latin typeface="Arial" pitchFamily="34" charset="0"/>
                <a:cs typeface="Arial" pitchFamily="34" charset="0"/>
              </a:rPr>
              <a:t>or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).  Rewrite.</a:t>
            </a:r>
          </a:p>
          <a:p>
            <a:pPr>
              <a:spcBef>
                <a:spcPct val="50000"/>
              </a:spcBef>
            </a:pPr>
            <a:r>
              <a:rPr lang="en-US" sz="2000" dirty="0">
                <a:latin typeface="Arial" pitchFamily="34" charset="0"/>
                <a:cs typeface="Arial" pitchFamily="34" charset="0"/>
              </a:rPr>
              <a:t>In the 2</a:t>
            </a:r>
            <a:r>
              <a:rPr lang="en-US" sz="2000" baseline="30000" dirty="0">
                <a:latin typeface="Arial" pitchFamily="34" charset="0"/>
                <a:cs typeface="Arial" pitchFamily="34" charset="0"/>
              </a:rPr>
              <a:t>nd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 inequality, </a:t>
            </a:r>
            <a:r>
              <a:rPr lang="en-US" sz="2000" i="1" dirty="0">
                <a:solidFill>
                  <a:schemeClr val="hlink"/>
                </a:solidFill>
                <a:latin typeface="Arial" pitchFamily="34" charset="0"/>
                <a:cs typeface="Arial" pitchFamily="34" charset="0"/>
              </a:rPr>
              <a:t>reverse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 the inequality sign and </a:t>
            </a:r>
            <a:r>
              <a:rPr lang="en-US" sz="2000" i="1" dirty="0">
                <a:solidFill>
                  <a:schemeClr val="hlink"/>
                </a:solidFill>
                <a:latin typeface="Arial" pitchFamily="34" charset="0"/>
                <a:cs typeface="Arial" pitchFamily="34" charset="0"/>
              </a:rPr>
              <a:t>negate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 the right side value.</a:t>
            </a:r>
          </a:p>
          <a:p>
            <a:pPr>
              <a:spcBef>
                <a:spcPct val="50000"/>
              </a:spcBef>
            </a:pPr>
            <a:r>
              <a:rPr lang="en-US" sz="2000" dirty="0">
                <a:latin typeface="Arial" pitchFamily="34" charset="0"/>
                <a:cs typeface="Arial" pitchFamily="34" charset="0"/>
              </a:rPr>
              <a:t>Solve each inequality.</a:t>
            </a:r>
          </a:p>
          <a:p>
            <a:pPr>
              <a:spcBef>
                <a:spcPct val="50000"/>
              </a:spcBef>
            </a:pPr>
            <a:r>
              <a:rPr lang="en-US" sz="2000" dirty="0">
                <a:latin typeface="Arial" pitchFamily="34" charset="0"/>
                <a:cs typeface="Arial" pitchFamily="34" charset="0"/>
              </a:rPr>
              <a:t>Graph the solution.</a:t>
            </a:r>
          </a:p>
        </p:txBody>
      </p:sp>
      <p:grpSp>
        <p:nvGrpSpPr>
          <p:cNvPr id="14" name="Group 5"/>
          <p:cNvGrpSpPr>
            <a:grpSpLocks/>
          </p:cNvGrpSpPr>
          <p:nvPr/>
        </p:nvGrpSpPr>
        <p:grpSpPr bwMode="auto">
          <a:xfrm>
            <a:off x="990600" y="4862512"/>
            <a:ext cx="4495800" cy="766763"/>
            <a:chOff x="1056" y="3024"/>
            <a:chExt cx="2832" cy="483"/>
          </a:xfrm>
        </p:grpSpPr>
        <p:sp>
          <p:nvSpPr>
            <p:cNvPr id="15" name="Line 6"/>
            <p:cNvSpPr>
              <a:spLocks noChangeShapeType="1"/>
            </p:cNvSpPr>
            <p:nvPr/>
          </p:nvSpPr>
          <p:spPr bwMode="auto">
            <a:xfrm>
              <a:off x="2574" y="3030"/>
              <a:ext cx="0" cy="24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Line 7"/>
            <p:cNvSpPr>
              <a:spLocks noChangeShapeType="1"/>
            </p:cNvSpPr>
            <p:nvPr/>
          </p:nvSpPr>
          <p:spPr bwMode="auto">
            <a:xfrm>
              <a:off x="2718" y="3024"/>
              <a:ext cx="0" cy="24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" name="Line 8"/>
            <p:cNvSpPr>
              <a:spLocks noChangeShapeType="1"/>
            </p:cNvSpPr>
            <p:nvPr/>
          </p:nvSpPr>
          <p:spPr bwMode="auto">
            <a:xfrm>
              <a:off x="2862" y="3024"/>
              <a:ext cx="0" cy="24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AutoShape 9"/>
            <p:cNvSpPr>
              <a:spLocks noChangeArrowheads="1"/>
            </p:cNvSpPr>
            <p:nvPr/>
          </p:nvSpPr>
          <p:spPr bwMode="auto">
            <a:xfrm>
              <a:off x="2265" y="3072"/>
              <a:ext cx="96" cy="96"/>
            </a:xfrm>
            <a:prstGeom prst="flowChartConnector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Line 10"/>
            <p:cNvSpPr>
              <a:spLocks noChangeShapeType="1"/>
            </p:cNvSpPr>
            <p:nvPr/>
          </p:nvSpPr>
          <p:spPr bwMode="auto">
            <a:xfrm>
              <a:off x="2442" y="3024"/>
              <a:ext cx="0" cy="25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" name="Line 11"/>
            <p:cNvSpPr>
              <a:spLocks noChangeShapeType="1"/>
            </p:cNvSpPr>
            <p:nvPr/>
          </p:nvSpPr>
          <p:spPr bwMode="auto">
            <a:xfrm>
              <a:off x="3150" y="3024"/>
              <a:ext cx="0" cy="24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Line 12"/>
            <p:cNvSpPr>
              <a:spLocks noChangeShapeType="1"/>
            </p:cNvSpPr>
            <p:nvPr/>
          </p:nvSpPr>
          <p:spPr bwMode="auto">
            <a:xfrm>
              <a:off x="3006" y="3024"/>
              <a:ext cx="0" cy="24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2" name="Text Box 13"/>
            <p:cNvSpPr txBox="1">
              <a:spLocks noChangeArrowheads="1"/>
            </p:cNvSpPr>
            <p:nvPr/>
          </p:nvSpPr>
          <p:spPr bwMode="auto">
            <a:xfrm>
              <a:off x="2286" y="3240"/>
              <a:ext cx="288" cy="23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latin typeface="Arial" pitchFamily="34" charset="0"/>
                  <a:cs typeface="Arial" pitchFamily="34" charset="0"/>
                </a:rPr>
                <a:t> </a:t>
              </a:r>
            </a:p>
          </p:txBody>
        </p:sp>
        <p:sp>
          <p:nvSpPr>
            <p:cNvPr id="23" name="AutoShape 14"/>
            <p:cNvSpPr>
              <a:spLocks noChangeArrowheads="1"/>
            </p:cNvSpPr>
            <p:nvPr/>
          </p:nvSpPr>
          <p:spPr bwMode="auto">
            <a:xfrm>
              <a:off x="3260" y="3072"/>
              <a:ext cx="96" cy="96"/>
            </a:xfrm>
            <a:prstGeom prst="flowChartConnector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" name="Line 15"/>
            <p:cNvSpPr>
              <a:spLocks noChangeShapeType="1"/>
            </p:cNvSpPr>
            <p:nvPr/>
          </p:nvSpPr>
          <p:spPr bwMode="auto">
            <a:xfrm>
              <a:off x="3294" y="3024"/>
              <a:ext cx="0" cy="24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5" name="Line 16"/>
            <p:cNvSpPr>
              <a:spLocks noChangeShapeType="1"/>
            </p:cNvSpPr>
            <p:nvPr/>
          </p:nvSpPr>
          <p:spPr bwMode="auto">
            <a:xfrm>
              <a:off x="1056" y="3120"/>
              <a:ext cx="268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" name="Line 17"/>
            <p:cNvSpPr>
              <a:spLocks noChangeShapeType="1"/>
            </p:cNvSpPr>
            <p:nvPr/>
          </p:nvSpPr>
          <p:spPr bwMode="auto">
            <a:xfrm>
              <a:off x="2313" y="3024"/>
              <a:ext cx="0" cy="24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" name="Text Box 18"/>
            <p:cNvSpPr txBox="1">
              <a:spLocks noChangeArrowheads="1"/>
            </p:cNvSpPr>
            <p:nvPr/>
          </p:nvSpPr>
          <p:spPr bwMode="auto">
            <a:xfrm>
              <a:off x="3210" y="3276"/>
              <a:ext cx="336" cy="23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latin typeface="Arial" pitchFamily="34" charset="0"/>
                  <a:cs typeface="Arial" pitchFamily="34" charset="0"/>
                </a:rPr>
                <a:t>3</a:t>
              </a:r>
            </a:p>
          </p:txBody>
        </p:sp>
        <p:sp>
          <p:nvSpPr>
            <p:cNvPr id="28" name="Text Box 19"/>
            <p:cNvSpPr txBox="1">
              <a:spLocks noChangeArrowheads="1"/>
            </p:cNvSpPr>
            <p:nvPr/>
          </p:nvSpPr>
          <p:spPr bwMode="auto">
            <a:xfrm>
              <a:off x="2160" y="3270"/>
              <a:ext cx="288" cy="23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>
                  <a:latin typeface="Arial" pitchFamily="34" charset="0"/>
                  <a:cs typeface="Arial" pitchFamily="34" charset="0"/>
                </a:rPr>
                <a:t>-4</a:t>
              </a:r>
            </a:p>
          </p:txBody>
        </p:sp>
        <p:sp>
          <p:nvSpPr>
            <p:cNvPr id="29" name="Line 20"/>
            <p:cNvSpPr>
              <a:spLocks noChangeShapeType="1"/>
            </p:cNvSpPr>
            <p:nvPr/>
          </p:nvSpPr>
          <p:spPr bwMode="auto">
            <a:xfrm>
              <a:off x="1494" y="3120"/>
              <a:ext cx="768" cy="0"/>
            </a:xfrm>
            <a:prstGeom prst="line">
              <a:avLst/>
            </a:prstGeom>
            <a:noFill/>
            <a:ln w="57150">
              <a:solidFill>
                <a:srgbClr val="00C894"/>
              </a:solidFill>
              <a:round/>
              <a:headEnd type="triangle" w="med" len="med"/>
              <a:tailEnd/>
            </a:ln>
            <a:effectLst/>
          </p:spPr>
          <p:txBody>
            <a:bodyPr/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" name="Line 21"/>
            <p:cNvSpPr>
              <a:spLocks noChangeShapeType="1"/>
            </p:cNvSpPr>
            <p:nvPr/>
          </p:nvSpPr>
          <p:spPr bwMode="auto">
            <a:xfrm>
              <a:off x="3360" y="3120"/>
              <a:ext cx="528" cy="0"/>
            </a:xfrm>
            <a:prstGeom prst="line">
              <a:avLst/>
            </a:prstGeom>
            <a:noFill/>
            <a:ln w="57150">
              <a:solidFill>
                <a:srgbClr val="00C894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808038"/>
          </a:xfrm>
        </p:spPr>
        <p:txBody>
          <a:bodyPr/>
          <a:lstStyle/>
          <a:p>
            <a:pPr algn="l"/>
            <a:r>
              <a:rPr lang="en-US" sz="3600" dirty="0" smtClean="0">
                <a:latin typeface="Arial" pitchFamily="34" charset="0"/>
                <a:cs typeface="Arial" pitchFamily="34" charset="0"/>
              </a:rPr>
              <a:t>Steps to Solve an “AND” </a:t>
            </a:r>
            <a:br>
              <a:rPr lang="en-US" sz="3600" dirty="0" smtClean="0">
                <a:latin typeface="Arial" pitchFamily="34" charset="0"/>
                <a:cs typeface="Arial" pitchFamily="34" charset="0"/>
              </a:rPr>
            </a:br>
            <a:r>
              <a:rPr lang="en-US" sz="3600" dirty="0" smtClean="0">
                <a:latin typeface="Arial" pitchFamily="34" charset="0"/>
                <a:cs typeface="Arial" pitchFamily="34" charset="0"/>
              </a:rPr>
              <a:t>Compound Inequality: </a:t>
            </a:r>
            <a:endParaRPr lang="en-US" sz="3600" dirty="0"/>
          </a:p>
        </p:txBody>
      </p:sp>
      <p:sp>
        <p:nvSpPr>
          <p:cNvPr id="14" name="Content Placeholder 1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4038600" cy="4297363"/>
          </a:xfrm>
        </p:spPr>
        <p:txBody>
          <a:bodyPr/>
          <a:lstStyle/>
          <a:p>
            <a:pPr>
              <a:buFont typeface="Tahoma" pitchFamily="34" charset="0"/>
              <a:buChar char="●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Both conditions of the inequalities must be met.</a:t>
            </a:r>
          </a:p>
          <a:p>
            <a:pPr lvl="1">
              <a:buFont typeface="Tahoma" pitchFamily="34" charset="0"/>
              <a:buChar char="●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In other words, the solution is wherever the two inequalities overlap.</a:t>
            </a:r>
          </a:p>
          <a:p>
            <a:pPr lvl="1">
              <a:buFont typeface="Tahoma" pitchFamily="34" charset="0"/>
              <a:buChar char="●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If the solution does not overlap, there is no solution.</a:t>
            </a:r>
          </a:p>
          <a:p>
            <a:endParaRPr lang="en-US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/>
          <a:srcRect l="-900" t="67912"/>
          <a:stretch>
            <a:fillRect/>
          </a:stretch>
        </p:blipFill>
        <p:spPr bwMode="auto">
          <a:xfrm>
            <a:off x="228600" y="228600"/>
            <a:ext cx="8534400" cy="39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Content Placeholder 15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4038600" cy="4297363"/>
          </a:xfrm>
        </p:spPr>
        <p:txBody>
          <a:bodyPr/>
          <a:lstStyle/>
          <a:p>
            <a:pPr>
              <a:buSzTx/>
              <a:buFont typeface="Tahoma" pitchFamily="34" charset="0"/>
              <a:buChar char="●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This is a </a:t>
            </a:r>
            <a:r>
              <a:rPr lang="en-US" sz="2400" u="sng" dirty="0" smtClean="0">
                <a:solidFill>
                  <a:schemeClr val="hlink"/>
                </a:solidFill>
                <a:latin typeface="Arial" pitchFamily="34" charset="0"/>
                <a:cs typeface="Arial" pitchFamily="34" charset="0"/>
              </a:rPr>
              <a:t>conjunction</a:t>
            </a:r>
            <a:r>
              <a:rPr lang="en-US" sz="2400" dirty="0" smtClean="0">
                <a:solidFill>
                  <a:schemeClr val="hlin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because the two inequality statements are joined by the word “</a:t>
            </a:r>
            <a:r>
              <a:rPr lang="en-US" sz="2400" b="1" u="sng" dirty="0" smtClean="0">
                <a:latin typeface="Arial" pitchFamily="34" charset="0"/>
                <a:cs typeface="Arial" pitchFamily="34" charset="0"/>
              </a:rPr>
              <a:t>and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”.</a:t>
            </a:r>
          </a:p>
          <a:p>
            <a:pPr>
              <a:buSzTx/>
              <a:buFont typeface="Tahoma" pitchFamily="34" charset="0"/>
              <a:buChar char="●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You must solve each part of the inequality.</a:t>
            </a:r>
          </a:p>
          <a:p>
            <a:pPr>
              <a:buSzTx/>
              <a:buFont typeface="Tahoma" pitchFamily="34" charset="0"/>
              <a:buChar char="●"/>
            </a:pPr>
            <a:r>
              <a:rPr lang="en-US" sz="2400" dirty="0" smtClean="0">
                <a:latin typeface="Arial" pitchFamily="34" charset="0"/>
                <a:cs typeface="Arial" pitchFamily="34" charset="0"/>
              </a:rPr>
              <a:t>The graph of the solution of the conjunction is the </a:t>
            </a:r>
            <a:r>
              <a:rPr lang="en-US" sz="2400" u="sng" dirty="0" smtClean="0">
                <a:latin typeface="Arial" pitchFamily="34" charset="0"/>
                <a:cs typeface="Arial" pitchFamily="34" charset="0"/>
              </a:rPr>
              <a:t>intersection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of the two inequalities.  </a:t>
            </a:r>
          </a:p>
          <a:p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5486400" y="1143000"/>
            <a:ext cx="16450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en-US" sz="2800" dirty="0" smtClean="0"/>
              <a:t>|</a:t>
            </a:r>
            <a:r>
              <a:rPr lang="en-US" sz="2800" i="1" dirty="0" smtClean="0"/>
              <a:t>x </a:t>
            </a:r>
            <a:r>
              <a:rPr lang="en-US" sz="2800" dirty="0" smtClean="0"/>
              <a:t>-5|&lt; 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 l="-900" t="67912"/>
          <a:stretch>
            <a:fillRect/>
          </a:stretch>
        </p:blipFill>
        <p:spPr bwMode="auto">
          <a:xfrm>
            <a:off x="228600" y="228600"/>
            <a:ext cx="8534400" cy="39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990600" y="533400"/>
            <a:ext cx="7793038" cy="776287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Example 2:</a:t>
            </a:r>
            <a:endParaRPr kumimoji="0" lang="en-US" sz="4400" b="0" i="0" u="none" strike="noStrike" kern="1200" cap="none" spc="0" normalizeH="0" baseline="0" noProof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609600" y="1662112"/>
            <a:ext cx="3657600" cy="30480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Tahoma" pitchFamily="34" charset="0"/>
              <a:buChar char="●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|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x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-5|&lt; 3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Tahoma" pitchFamily="34" charset="0"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Tahoma" pitchFamily="34" charset="0"/>
              <a:buChar char="●"/>
              <a:tabLst/>
              <a:defRPr/>
            </a:pP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x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-5&lt; 3 and 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x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-5&lt; 3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Tahoma" pitchFamily="34" charset="0"/>
              <a:buChar char="●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x -5&lt; 3 and 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x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-5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hlink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&gt; -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3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Tahoma" pitchFamily="34" charset="0"/>
              <a:buChar char="●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Tahoma" pitchFamily="34" charset="0"/>
              <a:buChar char="●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   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x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&lt; 8 and  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x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&gt; 2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Tahoma" pitchFamily="34" charset="0"/>
              <a:buChar char="●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   2 &lt; 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x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&lt; 8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Tahoma" pitchFamily="34" charset="0"/>
              <a:buChar char="●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Tahoma" pitchFamily="34" charset="0"/>
              <a:buChar char="●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3886200" y="1662112"/>
            <a:ext cx="2819400" cy="4616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>
              <a:latin typeface="+mj-lt"/>
            </a:endParaRP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4572000" y="1662112"/>
            <a:ext cx="2895600" cy="4616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>
              <a:latin typeface="+mj-lt"/>
            </a:endParaRPr>
          </a:p>
        </p:txBody>
      </p:sp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4343400" y="1281112"/>
            <a:ext cx="4343400" cy="463511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 dirty="0">
              <a:latin typeface="+mj-lt"/>
            </a:endParaRPr>
          </a:p>
          <a:p>
            <a:pPr>
              <a:lnSpc>
                <a:spcPct val="70000"/>
              </a:lnSpc>
            </a:pPr>
            <a:r>
              <a:rPr lang="en-US" sz="2400" dirty="0">
                <a:latin typeface="+mj-lt"/>
              </a:rPr>
              <a:t>This is an ‘</a:t>
            </a:r>
            <a:r>
              <a:rPr lang="en-US" sz="2400" b="1" i="1" dirty="0">
                <a:solidFill>
                  <a:schemeClr val="hlink"/>
                </a:solidFill>
                <a:latin typeface="+mj-lt"/>
              </a:rPr>
              <a:t>and</a:t>
            </a:r>
            <a:r>
              <a:rPr lang="en-US" sz="2400" b="1" i="1" dirty="0">
                <a:latin typeface="+mj-lt"/>
              </a:rPr>
              <a:t>’</a:t>
            </a:r>
            <a:r>
              <a:rPr lang="en-US" sz="2400" dirty="0">
                <a:latin typeface="+mj-lt"/>
              </a:rPr>
              <a:t> statement. </a:t>
            </a:r>
          </a:p>
          <a:p>
            <a:pPr>
              <a:lnSpc>
                <a:spcPct val="70000"/>
              </a:lnSpc>
            </a:pPr>
            <a:r>
              <a:rPr lang="en-US" sz="2400" dirty="0">
                <a:latin typeface="+mj-lt"/>
              </a:rPr>
              <a:t>(Less </a:t>
            </a:r>
            <a:r>
              <a:rPr lang="en-US" sz="2400" dirty="0" smtClean="0">
                <a:latin typeface="+mj-lt"/>
              </a:rPr>
              <a:t>th</a:t>
            </a:r>
            <a:r>
              <a:rPr lang="en-US" sz="2400" dirty="0">
                <a:latin typeface="+mj-lt"/>
              </a:rPr>
              <a:t>an</a:t>
            </a:r>
            <a:r>
              <a:rPr lang="en-US" sz="2400" dirty="0" smtClean="0">
                <a:latin typeface="+mj-lt"/>
              </a:rPr>
              <a:t>).</a:t>
            </a:r>
            <a:endParaRPr lang="en-US" sz="2400" dirty="0">
              <a:latin typeface="+mj-lt"/>
            </a:endParaRPr>
          </a:p>
          <a:p>
            <a:pPr>
              <a:lnSpc>
                <a:spcPct val="70000"/>
              </a:lnSpc>
            </a:pPr>
            <a:r>
              <a:rPr lang="en-US" sz="2400" dirty="0">
                <a:latin typeface="+mj-lt"/>
              </a:rPr>
              <a:t> </a:t>
            </a:r>
          </a:p>
          <a:p>
            <a:pPr>
              <a:lnSpc>
                <a:spcPct val="70000"/>
              </a:lnSpc>
            </a:pPr>
            <a:endParaRPr lang="en-US" sz="2400" dirty="0">
              <a:latin typeface="+mj-lt"/>
            </a:endParaRPr>
          </a:p>
          <a:p>
            <a:pPr>
              <a:lnSpc>
                <a:spcPct val="70000"/>
              </a:lnSpc>
            </a:pPr>
            <a:r>
              <a:rPr lang="en-US" sz="2400" dirty="0">
                <a:latin typeface="+mj-lt"/>
              </a:rPr>
              <a:t> Rewrite.</a:t>
            </a:r>
          </a:p>
          <a:p>
            <a:pPr>
              <a:lnSpc>
                <a:spcPct val="70000"/>
              </a:lnSpc>
            </a:pPr>
            <a:endParaRPr lang="en-US" sz="2400" dirty="0">
              <a:latin typeface="+mj-lt"/>
            </a:endParaRPr>
          </a:p>
          <a:p>
            <a:pPr>
              <a:lnSpc>
                <a:spcPct val="70000"/>
              </a:lnSpc>
            </a:pPr>
            <a:r>
              <a:rPr lang="en-US" sz="2400" dirty="0">
                <a:latin typeface="+mj-lt"/>
              </a:rPr>
              <a:t>In the 2nd inequality, </a:t>
            </a:r>
            <a:r>
              <a:rPr lang="en-US" sz="2400" i="1" dirty="0">
                <a:solidFill>
                  <a:schemeClr val="hlink"/>
                </a:solidFill>
                <a:latin typeface="+mj-lt"/>
              </a:rPr>
              <a:t>reverse</a:t>
            </a:r>
            <a:r>
              <a:rPr lang="en-US" sz="2400" dirty="0">
                <a:latin typeface="+mj-lt"/>
              </a:rPr>
              <a:t> the inequality sign and </a:t>
            </a:r>
            <a:r>
              <a:rPr lang="en-US" sz="2400" i="1" dirty="0">
                <a:solidFill>
                  <a:schemeClr val="hlink"/>
                </a:solidFill>
                <a:latin typeface="+mj-lt"/>
              </a:rPr>
              <a:t>negate</a:t>
            </a:r>
            <a:r>
              <a:rPr lang="en-US" sz="2400" dirty="0">
                <a:latin typeface="+mj-lt"/>
              </a:rPr>
              <a:t> the right side value.</a:t>
            </a:r>
          </a:p>
          <a:p>
            <a:pPr>
              <a:lnSpc>
                <a:spcPct val="70000"/>
              </a:lnSpc>
            </a:pPr>
            <a:endParaRPr lang="en-US" sz="2400" dirty="0">
              <a:latin typeface="+mj-lt"/>
            </a:endParaRPr>
          </a:p>
          <a:p>
            <a:pPr>
              <a:lnSpc>
                <a:spcPct val="70000"/>
              </a:lnSpc>
            </a:pPr>
            <a:r>
              <a:rPr lang="en-US" sz="2400" dirty="0">
                <a:latin typeface="+mj-lt"/>
              </a:rPr>
              <a:t>Solve each inequality.</a:t>
            </a:r>
          </a:p>
          <a:p>
            <a:pPr>
              <a:lnSpc>
                <a:spcPct val="70000"/>
              </a:lnSpc>
            </a:pPr>
            <a:endParaRPr lang="en-US" sz="2400" dirty="0">
              <a:latin typeface="+mj-lt"/>
            </a:endParaRPr>
          </a:p>
          <a:p>
            <a:pPr>
              <a:lnSpc>
                <a:spcPct val="70000"/>
              </a:lnSpc>
            </a:pPr>
            <a:endParaRPr lang="en-US" sz="2400" dirty="0">
              <a:latin typeface="+mj-lt"/>
            </a:endParaRPr>
          </a:p>
          <a:p>
            <a:pPr>
              <a:lnSpc>
                <a:spcPct val="70000"/>
              </a:lnSpc>
            </a:pPr>
            <a:r>
              <a:rPr lang="en-US" sz="2400" dirty="0">
                <a:latin typeface="+mj-lt"/>
              </a:rPr>
              <a:t>Graph the solution</a:t>
            </a:r>
            <a:r>
              <a:rPr lang="en-US" dirty="0">
                <a:latin typeface="+mj-lt"/>
              </a:rPr>
              <a:t>.</a:t>
            </a:r>
          </a:p>
          <a:p>
            <a:pPr>
              <a:spcBef>
                <a:spcPct val="50000"/>
              </a:spcBef>
            </a:pPr>
            <a:endParaRPr lang="en-US" dirty="0">
              <a:latin typeface="+mj-lt"/>
            </a:endParaRPr>
          </a:p>
        </p:txBody>
      </p:sp>
      <p:grpSp>
        <p:nvGrpSpPr>
          <p:cNvPr id="11" name="Group 13"/>
          <p:cNvGrpSpPr>
            <a:grpSpLocks/>
          </p:cNvGrpSpPr>
          <p:nvPr/>
        </p:nvGrpSpPr>
        <p:grpSpPr bwMode="auto">
          <a:xfrm>
            <a:off x="685800" y="5624512"/>
            <a:ext cx="4267200" cy="804863"/>
            <a:chOff x="1536" y="3408"/>
            <a:chExt cx="2688" cy="507"/>
          </a:xfrm>
        </p:grpSpPr>
        <p:sp>
          <p:nvSpPr>
            <p:cNvPr id="12" name="Line 14"/>
            <p:cNvSpPr>
              <a:spLocks noChangeShapeType="1"/>
            </p:cNvSpPr>
            <p:nvPr/>
          </p:nvSpPr>
          <p:spPr bwMode="auto">
            <a:xfrm>
              <a:off x="2928" y="3504"/>
              <a:ext cx="72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sp>
          <p:nvSpPr>
            <p:cNvPr id="13" name="Line 15"/>
            <p:cNvSpPr>
              <a:spLocks noChangeShapeType="1"/>
            </p:cNvSpPr>
            <p:nvPr/>
          </p:nvSpPr>
          <p:spPr bwMode="auto">
            <a:xfrm>
              <a:off x="2928" y="3504"/>
              <a:ext cx="768" cy="0"/>
            </a:xfrm>
            <a:prstGeom prst="line">
              <a:avLst/>
            </a:prstGeom>
            <a:noFill/>
            <a:ln w="57150">
              <a:solidFill>
                <a:srgbClr val="00C894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>
                <a:latin typeface="+mj-lt"/>
              </a:endParaRPr>
            </a:p>
          </p:txBody>
        </p:sp>
        <p:grpSp>
          <p:nvGrpSpPr>
            <p:cNvPr id="14" name="Group 16"/>
            <p:cNvGrpSpPr>
              <a:grpSpLocks/>
            </p:cNvGrpSpPr>
            <p:nvPr/>
          </p:nvGrpSpPr>
          <p:grpSpPr bwMode="auto">
            <a:xfrm>
              <a:off x="1536" y="3408"/>
              <a:ext cx="2688" cy="507"/>
              <a:chOff x="1536" y="3408"/>
              <a:chExt cx="2688" cy="507"/>
            </a:xfrm>
          </p:grpSpPr>
          <p:sp>
            <p:nvSpPr>
              <p:cNvPr id="15" name="Line 17"/>
              <p:cNvSpPr>
                <a:spLocks noChangeShapeType="1"/>
              </p:cNvSpPr>
              <p:nvPr/>
            </p:nvSpPr>
            <p:spPr bwMode="auto">
              <a:xfrm>
                <a:off x="3006" y="3414"/>
                <a:ext cx="0" cy="24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latin typeface="+mj-lt"/>
                </a:endParaRPr>
              </a:p>
            </p:txBody>
          </p:sp>
          <p:sp>
            <p:nvSpPr>
              <p:cNvPr id="16" name="Line 18"/>
              <p:cNvSpPr>
                <a:spLocks noChangeShapeType="1"/>
              </p:cNvSpPr>
              <p:nvPr/>
            </p:nvSpPr>
            <p:spPr bwMode="auto">
              <a:xfrm>
                <a:off x="3150" y="3408"/>
                <a:ext cx="0" cy="24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latin typeface="+mj-lt"/>
                </a:endParaRPr>
              </a:p>
            </p:txBody>
          </p:sp>
          <p:sp>
            <p:nvSpPr>
              <p:cNvPr id="17" name="Line 19"/>
              <p:cNvSpPr>
                <a:spLocks noChangeShapeType="1"/>
              </p:cNvSpPr>
              <p:nvPr/>
            </p:nvSpPr>
            <p:spPr bwMode="auto">
              <a:xfrm>
                <a:off x="3294" y="3408"/>
                <a:ext cx="0" cy="24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latin typeface="+mj-lt"/>
                </a:endParaRPr>
              </a:p>
            </p:txBody>
          </p:sp>
          <p:sp>
            <p:nvSpPr>
              <p:cNvPr id="18" name="AutoShape 20"/>
              <p:cNvSpPr>
                <a:spLocks noChangeArrowheads="1"/>
              </p:cNvSpPr>
              <p:nvPr/>
            </p:nvSpPr>
            <p:spPr bwMode="auto">
              <a:xfrm>
                <a:off x="2832" y="3456"/>
                <a:ext cx="96" cy="96"/>
              </a:xfrm>
              <a:prstGeom prst="flowChartConnector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latin typeface="+mj-lt"/>
                </a:endParaRPr>
              </a:p>
            </p:txBody>
          </p:sp>
          <p:sp>
            <p:nvSpPr>
              <p:cNvPr id="19" name="Line 21"/>
              <p:cNvSpPr>
                <a:spLocks noChangeShapeType="1"/>
              </p:cNvSpPr>
              <p:nvPr/>
            </p:nvSpPr>
            <p:spPr bwMode="auto">
              <a:xfrm>
                <a:off x="2874" y="3408"/>
                <a:ext cx="0" cy="25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latin typeface="+mj-lt"/>
                </a:endParaRPr>
              </a:p>
            </p:txBody>
          </p:sp>
          <p:sp>
            <p:nvSpPr>
              <p:cNvPr id="20" name="Line 22"/>
              <p:cNvSpPr>
                <a:spLocks noChangeShapeType="1"/>
              </p:cNvSpPr>
              <p:nvPr/>
            </p:nvSpPr>
            <p:spPr bwMode="auto">
              <a:xfrm>
                <a:off x="3582" y="3408"/>
                <a:ext cx="0" cy="24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latin typeface="+mj-lt"/>
                </a:endParaRPr>
              </a:p>
            </p:txBody>
          </p:sp>
          <p:sp>
            <p:nvSpPr>
              <p:cNvPr id="21" name="Line 23"/>
              <p:cNvSpPr>
                <a:spLocks noChangeShapeType="1"/>
              </p:cNvSpPr>
              <p:nvPr/>
            </p:nvSpPr>
            <p:spPr bwMode="auto">
              <a:xfrm>
                <a:off x="3438" y="3408"/>
                <a:ext cx="0" cy="24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latin typeface="+mj-lt"/>
                </a:endParaRPr>
              </a:p>
            </p:txBody>
          </p:sp>
          <p:sp>
            <p:nvSpPr>
              <p:cNvPr id="22" name="Text Box 24"/>
              <p:cNvSpPr txBox="1">
                <a:spLocks noChangeArrowheads="1"/>
              </p:cNvSpPr>
              <p:nvPr/>
            </p:nvSpPr>
            <p:spPr bwMode="auto">
              <a:xfrm>
                <a:off x="3630" y="3624"/>
                <a:ext cx="240" cy="291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>
                    <a:latin typeface="+mj-lt"/>
                  </a:rPr>
                  <a:t>8</a:t>
                </a:r>
              </a:p>
            </p:txBody>
          </p:sp>
          <p:sp>
            <p:nvSpPr>
              <p:cNvPr id="23" name="Text Box 25"/>
              <p:cNvSpPr txBox="1">
                <a:spLocks noChangeArrowheads="1"/>
              </p:cNvSpPr>
              <p:nvPr/>
            </p:nvSpPr>
            <p:spPr bwMode="auto">
              <a:xfrm>
                <a:off x="2718" y="3624"/>
                <a:ext cx="288" cy="291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>
                    <a:latin typeface="+mj-lt"/>
                  </a:rPr>
                  <a:t> 2</a:t>
                </a:r>
              </a:p>
            </p:txBody>
          </p:sp>
          <p:sp>
            <p:nvSpPr>
              <p:cNvPr id="24" name="AutoShape 26"/>
              <p:cNvSpPr>
                <a:spLocks noChangeArrowheads="1"/>
              </p:cNvSpPr>
              <p:nvPr/>
            </p:nvSpPr>
            <p:spPr bwMode="auto">
              <a:xfrm>
                <a:off x="3692" y="3456"/>
                <a:ext cx="96" cy="96"/>
              </a:xfrm>
              <a:prstGeom prst="flowChartConnector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>
                  <a:latin typeface="+mj-lt"/>
                </a:endParaRPr>
              </a:p>
            </p:txBody>
          </p:sp>
          <p:sp>
            <p:nvSpPr>
              <p:cNvPr id="25" name="Line 27"/>
              <p:cNvSpPr>
                <a:spLocks noChangeShapeType="1"/>
              </p:cNvSpPr>
              <p:nvPr/>
            </p:nvSpPr>
            <p:spPr bwMode="auto">
              <a:xfrm>
                <a:off x="3726" y="3408"/>
                <a:ext cx="0" cy="24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>
                  <a:latin typeface="+mj-lt"/>
                </a:endParaRPr>
              </a:p>
            </p:txBody>
          </p:sp>
          <p:sp>
            <p:nvSpPr>
              <p:cNvPr id="26" name="Line 28"/>
              <p:cNvSpPr>
                <a:spLocks noChangeShapeType="1"/>
              </p:cNvSpPr>
              <p:nvPr/>
            </p:nvSpPr>
            <p:spPr bwMode="auto">
              <a:xfrm>
                <a:off x="1536" y="3504"/>
                <a:ext cx="2688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US">
                  <a:latin typeface="+mj-lt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0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685800"/>
          </a:xfrm>
        </p:spPr>
        <p:txBody>
          <a:bodyPr/>
          <a:lstStyle/>
          <a:p>
            <a:r>
              <a:rPr lang="en-US" sz="3600" dirty="0" smtClean="0"/>
              <a:t>Word Problem</a:t>
            </a:r>
            <a:endParaRPr lang="en-US" sz="3600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>
          <a:xfrm>
            <a:off x="533400" y="1600200"/>
            <a:ext cx="8153400" cy="2362200"/>
          </a:xfrm>
          <a:solidFill>
            <a:srgbClr val="FFCC00"/>
          </a:solidFill>
        </p:spPr>
        <p:txBody>
          <a:bodyPr/>
          <a:lstStyle/>
          <a:p>
            <a:pPr>
              <a:buNone/>
            </a:pPr>
            <a:r>
              <a:rPr lang="en-US" sz="2000" i="1" dirty="0" smtClean="0"/>
              <a:t>According to a recent survey, the average monthly rent for a one-bedroom apartment in one city is $750. However, the actual rent for any given one-bedroom apartment might vary as much as $250 from the average</a:t>
            </a:r>
            <a:r>
              <a:rPr lang="en-US" sz="2000" i="1" dirty="0" smtClean="0"/>
              <a:t>.</a:t>
            </a:r>
          </a:p>
          <a:p>
            <a:pPr>
              <a:buNone/>
            </a:pPr>
            <a:endParaRPr lang="en-US" sz="2000" i="1" dirty="0" smtClean="0"/>
          </a:p>
          <a:p>
            <a:pPr algn="ctr">
              <a:buNone/>
            </a:pPr>
            <a:r>
              <a:rPr lang="en-US" sz="2000" i="1" dirty="0" smtClean="0"/>
              <a:t>Write an absolute value inequality to describe this situation.</a:t>
            </a:r>
          </a:p>
          <a:p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>
          <a:xfrm>
            <a:off x="457200" y="4114800"/>
            <a:ext cx="8229600" cy="2011363"/>
          </a:xfrm>
          <a:solidFill>
            <a:srgbClr val="FFFF00"/>
          </a:solidFill>
        </p:spPr>
        <p:txBody>
          <a:bodyPr/>
          <a:lstStyle/>
          <a:p>
            <a:pPr>
              <a:buFont typeface="+mj-lt"/>
              <a:buAutoNum type="arabicParenR"/>
            </a:pPr>
            <a:r>
              <a:rPr lang="en-US" sz="1800" b="1" dirty="0" smtClean="0"/>
              <a:t>Let </a:t>
            </a:r>
            <a:r>
              <a:rPr lang="en-US" sz="1800" b="1" dirty="0" smtClean="0"/>
              <a:t> r  </a:t>
            </a:r>
            <a:r>
              <a:rPr lang="en-US" sz="1800" b="1" dirty="0" smtClean="0"/>
              <a:t>= </a:t>
            </a:r>
            <a:r>
              <a:rPr lang="en-US" sz="1800" b="1" dirty="0" smtClean="0"/>
              <a:t>the </a:t>
            </a:r>
            <a:r>
              <a:rPr lang="en-US" sz="1800" b="1" dirty="0" smtClean="0"/>
              <a:t>monthly rent</a:t>
            </a:r>
          </a:p>
          <a:p>
            <a:pPr>
              <a:buFont typeface="+mj-lt"/>
              <a:buAutoNum type="arabicParenR" startAt="2"/>
            </a:pPr>
            <a:r>
              <a:rPr lang="en-US" sz="1800" b="1" dirty="0" smtClean="0"/>
              <a:t>The rent for an apartment can differ 	</a:t>
            </a:r>
            <a:r>
              <a:rPr lang="en-US" sz="1800" b="1" dirty="0" smtClean="0"/>
              <a:t>by </a:t>
            </a:r>
            <a:r>
              <a:rPr lang="en-US" sz="1800" b="1" dirty="0" smtClean="0"/>
              <a:t>as much as 		$250</a:t>
            </a:r>
          </a:p>
          <a:p>
            <a:pPr>
              <a:buNone/>
            </a:pPr>
            <a:r>
              <a:rPr lang="en-US" sz="1800" b="1" dirty="0" smtClean="0"/>
              <a:t>        from </a:t>
            </a:r>
            <a:r>
              <a:rPr lang="en-US" sz="1800" b="1" dirty="0" smtClean="0"/>
              <a:t>the average</a:t>
            </a:r>
          </a:p>
          <a:p>
            <a:pPr>
              <a:buNone/>
            </a:pPr>
            <a:r>
              <a:rPr lang="en-US" sz="1800" b="1" dirty="0" smtClean="0"/>
              <a:t>	</a:t>
            </a:r>
            <a:r>
              <a:rPr lang="en-US" sz="1800" b="1" dirty="0" smtClean="0"/>
              <a:t>                             |</a:t>
            </a:r>
            <a:r>
              <a:rPr lang="en-US" sz="1800" b="1" dirty="0" smtClean="0"/>
              <a:t>750 – r|		</a:t>
            </a:r>
            <a:r>
              <a:rPr lang="en-US" sz="1800" b="1" dirty="0" smtClean="0"/>
              <a:t>        </a:t>
            </a:r>
            <a:r>
              <a:rPr lang="en-US" sz="1800" b="1" dirty="0" smtClean="0"/>
              <a:t>≤			250</a:t>
            </a:r>
          </a:p>
          <a:p>
            <a:pPr>
              <a:buNone/>
            </a:pPr>
            <a:endParaRPr lang="en-US" sz="1800" b="1" dirty="0" smtClean="0"/>
          </a:p>
          <a:p>
            <a:pPr algn="ctr">
              <a:buNone/>
            </a:pPr>
            <a:r>
              <a:rPr lang="en-US" sz="1800" b="1" dirty="0" smtClean="0"/>
              <a:t>Answer</a:t>
            </a:r>
            <a:r>
              <a:rPr lang="en-US" sz="1800" b="1" dirty="0" smtClean="0"/>
              <a:t>:    |750 – r| ≤ 250</a:t>
            </a:r>
          </a:p>
          <a:p>
            <a:pPr>
              <a:buNone/>
            </a:pPr>
            <a:endParaRPr lang="en-US" sz="24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 l="-900" t="67912"/>
          <a:stretch>
            <a:fillRect/>
          </a:stretch>
        </p:blipFill>
        <p:spPr bwMode="auto">
          <a:xfrm>
            <a:off x="228600" y="228600"/>
            <a:ext cx="8534400" cy="39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 l="-900" t="67912"/>
          <a:stretch>
            <a:fillRect/>
          </a:stretch>
        </p:blipFill>
        <p:spPr bwMode="auto">
          <a:xfrm>
            <a:off x="228600" y="228600"/>
            <a:ext cx="8534400" cy="39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itle 5"/>
          <p:cNvSpPr txBox="1">
            <a:spLocks/>
          </p:cNvSpPr>
          <p:nvPr/>
        </p:nvSpPr>
        <p:spPr>
          <a:xfrm>
            <a:off x="609600" y="685800"/>
            <a:ext cx="8229600" cy="6858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 smtClean="0">
                <a:latin typeface="+mj-lt"/>
                <a:ea typeface="+mj-ea"/>
                <a:cs typeface="+mj-cs"/>
              </a:rPr>
              <a:t>Compound Inequality</a:t>
            </a: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Problem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Content Placeholder 7"/>
          <p:cNvSpPr txBox="1">
            <a:spLocks/>
          </p:cNvSpPr>
          <p:nvPr/>
        </p:nvSpPr>
        <p:spPr>
          <a:xfrm>
            <a:off x="685800" y="1752600"/>
            <a:ext cx="8153400" cy="685800"/>
          </a:xfrm>
          <a:prstGeom prst="rect">
            <a:avLst/>
          </a:prstGeom>
          <a:solidFill>
            <a:srgbClr val="FFCC00"/>
          </a:solidFill>
        </p:spPr>
        <p:txBody>
          <a:bodyPr/>
          <a:lstStyle/>
          <a:p>
            <a:pPr algn="ctr"/>
            <a:endParaRPr lang="en-US" sz="1100" i="1" dirty="0" smtClean="0">
              <a:latin typeface="+mj-lt"/>
            </a:endParaRPr>
          </a:p>
          <a:p>
            <a:pPr algn="ctr"/>
            <a:r>
              <a:rPr lang="en-US" i="1" dirty="0" smtClean="0">
                <a:latin typeface="+mj-lt"/>
              </a:rPr>
              <a:t>Solve:  10 ≤ 3y - 2 &lt; 19.</a:t>
            </a:r>
            <a:endParaRPr lang="en-US" i="1" dirty="0">
              <a:latin typeface="+mj-lt"/>
            </a:endParaRPr>
          </a:p>
        </p:txBody>
      </p:sp>
      <p:sp>
        <p:nvSpPr>
          <p:cNvPr id="12" name="Content Placeholder 8"/>
          <p:cNvSpPr txBox="1">
            <a:spLocks/>
          </p:cNvSpPr>
          <p:nvPr/>
        </p:nvSpPr>
        <p:spPr>
          <a:xfrm>
            <a:off x="685800" y="2590800"/>
            <a:ext cx="8153400" cy="3687763"/>
          </a:xfrm>
          <a:prstGeom prst="rect">
            <a:avLst/>
          </a:prstGeom>
          <a:solidFill>
            <a:srgbClr val="FFFF00"/>
          </a:solidFill>
        </p:spPr>
        <p:txBody>
          <a:bodyPr/>
          <a:lstStyle/>
          <a:p>
            <a:r>
              <a:rPr lang="en-US" b="1" dirty="0" smtClean="0">
                <a:latin typeface="+mj-lt"/>
              </a:rPr>
              <a:t>Method 1</a:t>
            </a:r>
            <a:r>
              <a:rPr lang="en-US" dirty="0" smtClean="0">
                <a:latin typeface="+mj-lt"/>
              </a:rPr>
              <a:t>:  </a:t>
            </a:r>
            <a:r>
              <a:rPr lang="en-US" sz="2000" dirty="0" smtClean="0">
                <a:latin typeface="+mj-lt"/>
              </a:rPr>
              <a:t>Write the compound inequality using the word </a:t>
            </a:r>
            <a:r>
              <a:rPr lang="en-US" sz="2000" dirty="0" smtClean="0">
                <a:latin typeface="+mj-lt"/>
              </a:rPr>
              <a:t>“and” then </a:t>
            </a:r>
            <a:r>
              <a:rPr lang="en-US" sz="2000" dirty="0" smtClean="0">
                <a:latin typeface="+mj-lt"/>
              </a:rPr>
              <a:t>solve each inequality.</a:t>
            </a:r>
            <a:endParaRPr lang="en-US" dirty="0" smtClean="0">
              <a:latin typeface="+mj-lt"/>
            </a:endParaRPr>
          </a:p>
          <a:p>
            <a:pPr lvl="1"/>
            <a:r>
              <a:rPr lang="en-US" dirty="0" smtClean="0">
                <a:latin typeface="+mj-lt"/>
              </a:rPr>
              <a:t>10 ≤ 3y - 2</a:t>
            </a:r>
            <a:r>
              <a:rPr lang="en-US" dirty="0" smtClean="0">
                <a:latin typeface="+mj-lt"/>
              </a:rPr>
              <a:t>	</a:t>
            </a:r>
            <a:r>
              <a:rPr lang="en-US" dirty="0" smtClean="0">
                <a:latin typeface="+mj-lt"/>
              </a:rPr>
              <a:t>and </a:t>
            </a:r>
            <a:r>
              <a:rPr lang="en-US" dirty="0" smtClean="0">
                <a:latin typeface="+mj-lt"/>
              </a:rPr>
              <a:t>		</a:t>
            </a:r>
            <a:r>
              <a:rPr lang="en-US" dirty="0" smtClean="0">
                <a:latin typeface="+mj-lt"/>
              </a:rPr>
              <a:t>3y - 2 &lt; 19</a:t>
            </a:r>
            <a:endParaRPr lang="en-US" dirty="0" smtClean="0">
              <a:latin typeface="+mj-lt"/>
            </a:endParaRPr>
          </a:p>
          <a:p>
            <a:pPr lvl="1"/>
            <a:r>
              <a:rPr lang="en-US" dirty="0" smtClean="0">
                <a:latin typeface="+mj-lt"/>
              </a:rPr>
              <a:t>12 ≤ 3y				</a:t>
            </a:r>
            <a:r>
              <a:rPr lang="en-US" dirty="0" smtClean="0">
                <a:latin typeface="+mj-lt"/>
              </a:rPr>
              <a:t>     </a:t>
            </a:r>
            <a:r>
              <a:rPr lang="en-US" dirty="0" err="1" smtClean="0">
                <a:latin typeface="+mj-lt"/>
              </a:rPr>
              <a:t>3y</a:t>
            </a:r>
            <a:r>
              <a:rPr lang="en-US" dirty="0" smtClean="0">
                <a:latin typeface="+mj-lt"/>
              </a:rPr>
              <a:t> </a:t>
            </a:r>
            <a:r>
              <a:rPr lang="en-US" dirty="0" smtClean="0">
                <a:latin typeface="+mj-lt"/>
              </a:rPr>
              <a:t>&lt; 21 </a:t>
            </a:r>
          </a:p>
          <a:p>
            <a:pPr lvl="1"/>
            <a:r>
              <a:rPr lang="en-US" dirty="0" smtClean="0">
                <a:latin typeface="+mj-lt"/>
              </a:rPr>
              <a:t>  4 </a:t>
            </a:r>
            <a:r>
              <a:rPr lang="en-US" dirty="0" smtClean="0">
                <a:latin typeface="+mj-lt"/>
              </a:rPr>
              <a:t>≤ y				</a:t>
            </a:r>
            <a:r>
              <a:rPr lang="en-US" dirty="0" smtClean="0">
                <a:latin typeface="+mj-lt"/>
              </a:rPr>
              <a:t>       </a:t>
            </a:r>
            <a:r>
              <a:rPr lang="en-US" dirty="0" err="1" smtClean="0">
                <a:latin typeface="+mj-lt"/>
              </a:rPr>
              <a:t>y</a:t>
            </a:r>
            <a:r>
              <a:rPr lang="en-US" dirty="0" smtClean="0">
                <a:latin typeface="+mj-lt"/>
              </a:rPr>
              <a:t> </a:t>
            </a:r>
            <a:r>
              <a:rPr lang="en-US" dirty="0" smtClean="0">
                <a:latin typeface="+mj-lt"/>
              </a:rPr>
              <a:t>&lt; 7</a:t>
            </a:r>
          </a:p>
          <a:p>
            <a:r>
              <a:rPr lang="en-US" b="1" dirty="0" smtClean="0">
                <a:latin typeface="+mj-lt"/>
              </a:rPr>
              <a:t>Method 2:</a:t>
            </a:r>
            <a:r>
              <a:rPr lang="en-US" dirty="0" smtClean="0">
                <a:latin typeface="+mj-lt"/>
              </a:rPr>
              <a:t>  </a:t>
            </a:r>
            <a:r>
              <a:rPr lang="en-US" sz="2000" dirty="0" smtClean="0">
                <a:latin typeface="+mj-lt"/>
              </a:rPr>
              <a:t>Solve both parts at the same time by adding 2 to each part. Then divide each part by 3.</a:t>
            </a:r>
            <a:endParaRPr lang="en-US" dirty="0" smtClean="0">
              <a:latin typeface="+mj-lt"/>
            </a:endParaRPr>
          </a:p>
          <a:p>
            <a:pPr lvl="5"/>
            <a:r>
              <a:rPr lang="en-US" dirty="0" smtClean="0">
                <a:latin typeface="+mj-lt"/>
              </a:rPr>
              <a:t>12 ≤	3y-2	&lt;19</a:t>
            </a:r>
          </a:p>
          <a:p>
            <a:pPr lvl="5"/>
            <a:r>
              <a:rPr lang="en-US" dirty="0" smtClean="0">
                <a:latin typeface="+mj-lt"/>
              </a:rPr>
              <a:t>10≤	3y	&lt;21</a:t>
            </a:r>
          </a:p>
          <a:p>
            <a:pPr lvl="5"/>
            <a:r>
              <a:rPr lang="en-US" dirty="0" smtClean="0">
                <a:latin typeface="+mj-lt"/>
              </a:rPr>
              <a:t>4≤	y	&lt;7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179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61796" name="Picture 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1076325" cy="190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/>
          <a:srcRect l="-900" t="67912"/>
          <a:stretch>
            <a:fillRect/>
          </a:stretch>
        </p:blipFill>
        <p:spPr bwMode="auto">
          <a:xfrm>
            <a:off x="304800" y="304800"/>
            <a:ext cx="8534400" cy="39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655638"/>
          </a:xfrm>
        </p:spPr>
        <p:txBody>
          <a:bodyPr/>
          <a:lstStyle/>
          <a:p>
            <a:r>
              <a:rPr lang="en-US" sz="4000" dirty="0" smtClean="0"/>
              <a:t>Write the Inequality from Graph</a:t>
            </a:r>
            <a:endParaRPr lang="en-US" sz="40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2590800"/>
            <a:ext cx="8229600" cy="3535363"/>
          </a:xfrm>
          <a:solidFill>
            <a:srgbClr val="FFFF00"/>
          </a:solidFill>
        </p:spPr>
        <p:txBody>
          <a:bodyPr/>
          <a:lstStyle/>
          <a:p>
            <a:pPr marL="514350" indent="-514350">
              <a:buAutoNum type="arabicParenR"/>
            </a:pPr>
            <a:r>
              <a:rPr lang="en-US" sz="2800" dirty="0" smtClean="0"/>
              <a:t>This is a “or” problem for 2 inequalities.</a:t>
            </a:r>
          </a:p>
          <a:p>
            <a:pPr marL="514350" indent="-514350">
              <a:buAutoNum type="arabicParenR"/>
            </a:pPr>
            <a:r>
              <a:rPr lang="en-US" sz="2800" dirty="0" smtClean="0"/>
              <a:t>The 1</a:t>
            </a:r>
            <a:r>
              <a:rPr lang="en-US" sz="2800" baseline="30000" dirty="0" smtClean="0"/>
              <a:t>st</a:t>
            </a:r>
            <a:r>
              <a:rPr lang="en-US" sz="2800" dirty="0" smtClean="0"/>
              <a:t> inequality has an OPEN circle on 7 and the line moves left so the inequality is </a:t>
            </a:r>
            <a:r>
              <a:rPr lang="en-US" sz="2800" i="1" dirty="0" smtClean="0"/>
              <a:t>x &lt; 7</a:t>
            </a:r>
            <a:r>
              <a:rPr lang="en-US" sz="2800" dirty="0" smtClean="0"/>
              <a:t>.</a:t>
            </a:r>
          </a:p>
          <a:p>
            <a:pPr marL="514350" indent="-514350">
              <a:buAutoNum type="arabicParenR"/>
            </a:pPr>
            <a:r>
              <a:rPr lang="en-US" sz="2800" dirty="0" smtClean="0"/>
              <a:t>The 2</a:t>
            </a:r>
            <a:r>
              <a:rPr lang="en-US" sz="2800" baseline="30000" dirty="0" smtClean="0"/>
              <a:t>nd</a:t>
            </a:r>
            <a:r>
              <a:rPr lang="en-US" sz="2800" dirty="0" smtClean="0"/>
              <a:t> equality moves right of a CLOSED circle on 11 so the inequality is </a:t>
            </a:r>
            <a:r>
              <a:rPr lang="en-US" sz="2800" i="1" dirty="0" smtClean="0"/>
              <a:t>x  ≥ 11</a:t>
            </a:r>
            <a:r>
              <a:rPr lang="en-US" sz="2800" dirty="0" smtClean="0"/>
              <a:t>.</a:t>
            </a:r>
          </a:p>
          <a:p>
            <a:pPr marL="514350" indent="-514350">
              <a:buAutoNum type="arabicParenR"/>
            </a:pPr>
            <a:r>
              <a:rPr lang="en-US" sz="2800" i="1" dirty="0" smtClean="0"/>
              <a:t>x &lt; 7 </a:t>
            </a:r>
            <a:r>
              <a:rPr lang="en-US" sz="2800" dirty="0" smtClean="0"/>
              <a:t>or </a:t>
            </a:r>
            <a:r>
              <a:rPr lang="en-US" sz="2800" i="1" dirty="0" smtClean="0"/>
              <a:t>x  ≥ </a:t>
            </a:r>
            <a:r>
              <a:rPr lang="en-US" sz="2800" i="1" dirty="0" smtClean="0"/>
              <a:t>11 </a:t>
            </a:r>
            <a:r>
              <a:rPr lang="en-US" sz="2800" dirty="0" smtClean="0"/>
              <a:t>can also </a:t>
            </a:r>
            <a:r>
              <a:rPr lang="en-US" sz="2800" dirty="0" smtClean="0"/>
              <a:t>be written </a:t>
            </a:r>
            <a:r>
              <a:rPr lang="en-US" sz="2800" dirty="0" smtClean="0"/>
              <a:t>			{</a:t>
            </a:r>
            <a:r>
              <a:rPr lang="en-US" sz="2800" i="1" dirty="0" smtClean="0"/>
              <a:t>x</a:t>
            </a:r>
            <a:r>
              <a:rPr lang="en-US" sz="2800" dirty="0" smtClean="0"/>
              <a:t> : </a:t>
            </a:r>
            <a:r>
              <a:rPr lang="en-US" sz="2800" i="1" dirty="0" smtClean="0"/>
              <a:t>x</a:t>
            </a:r>
            <a:r>
              <a:rPr lang="en-US" sz="2800" dirty="0" smtClean="0"/>
              <a:t> &lt; 7}∪{</a:t>
            </a:r>
            <a:r>
              <a:rPr lang="en-US" sz="2800" i="1" dirty="0" smtClean="0"/>
              <a:t>x</a:t>
            </a:r>
            <a:r>
              <a:rPr lang="en-US" sz="2800" dirty="0" smtClean="0"/>
              <a:t> : </a:t>
            </a:r>
            <a:r>
              <a:rPr lang="en-US" sz="2800" i="1" dirty="0" smtClean="0"/>
              <a:t>x</a:t>
            </a:r>
            <a:r>
              <a:rPr lang="en-US" sz="2800" dirty="0" smtClean="0"/>
              <a:t>≥11</a:t>
            </a:r>
            <a:r>
              <a:rPr lang="en-US" sz="2800" dirty="0" smtClean="0"/>
              <a:t>}</a:t>
            </a:r>
            <a:endParaRPr lang="en-US" sz="2800" b="1" i="1" dirty="0" smtClean="0"/>
          </a:p>
          <a:p>
            <a:pPr marL="514350" indent="-514350">
              <a:buAutoNum type="arabicParenR"/>
            </a:pPr>
            <a:endParaRPr lang="en-US" sz="2800" dirty="0" smtClean="0"/>
          </a:p>
          <a:p>
            <a:endParaRPr lang="en-US" sz="2800" dirty="0" smtClean="0"/>
          </a:p>
          <a:p>
            <a:endParaRPr lang="en-US" sz="2800" dirty="0"/>
          </a:p>
        </p:txBody>
      </p:sp>
      <p:pic>
        <p:nvPicPr>
          <p:cNvPr id="5" name="Picture 4" descr="7or11inequality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86000" y="1676400"/>
            <a:ext cx="3800475" cy="81915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print"/>
          <a:srcRect l="-900" t="67912"/>
          <a:stretch>
            <a:fillRect/>
          </a:stretch>
        </p:blipFill>
        <p:spPr bwMode="auto">
          <a:xfrm>
            <a:off x="228600" y="304800"/>
            <a:ext cx="8534400" cy="39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457200" y="1663700"/>
            <a:ext cx="4038600" cy="4525962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altLang="ko-KR" sz="2000" smtClean="0">
                <a:solidFill>
                  <a:schemeClr val="tx2"/>
                </a:solidFill>
                <a:ea typeface="Gulim" pitchFamily="34" charset="-127"/>
              </a:rPr>
              <a:t>Write the following numbers in numerical order from least to greatest.</a:t>
            </a:r>
          </a:p>
          <a:p>
            <a:pPr>
              <a:buFont typeface="Wingdings" pitchFamily="2" charset="2"/>
              <a:buNone/>
            </a:pPr>
            <a:endParaRPr lang="en-US" altLang="ko-KR" sz="2000" smtClean="0">
              <a:solidFill>
                <a:schemeClr val="tx2"/>
              </a:solidFill>
              <a:ea typeface="Gulim" pitchFamily="34" charset="-127"/>
            </a:endParaRPr>
          </a:p>
          <a:p>
            <a:pPr>
              <a:buFont typeface="Wingdings" pitchFamily="2" charset="2"/>
              <a:buNone/>
            </a:pPr>
            <a:endParaRPr lang="en-US" altLang="ko-KR" sz="2000" smtClean="0">
              <a:ea typeface="Gulim" pitchFamily="34" charset="-127"/>
            </a:endParaRPr>
          </a:p>
          <a:p>
            <a:pPr>
              <a:buFont typeface="Wingdings" pitchFamily="2" charset="2"/>
              <a:buNone/>
            </a:pPr>
            <a:r>
              <a:rPr lang="en-US" altLang="ko-KR" sz="2000" b="1" smtClean="0">
                <a:ea typeface="Gulim" pitchFamily="34" charset="-127"/>
              </a:rPr>
              <a:t>Solution</a:t>
            </a:r>
            <a:r>
              <a:rPr lang="en-US" altLang="ko-KR" sz="2000" smtClean="0">
                <a:ea typeface="Gulim" pitchFamily="34" charset="-127"/>
              </a:rPr>
              <a:t>:</a:t>
            </a:r>
          </a:p>
          <a:p>
            <a:pPr>
              <a:buFont typeface="Wingdings" pitchFamily="2" charset="2"/>
              <a:buNone/>
            </a:pPr>
            <a:r>
              <a:rPr lang="en-US" altLang="ko-KR" sz="2000" smtClean="0">
                <a:ea typeface="Gulim" pitchFamily="34" charset="-127"/>
              </a:rPr>
              <a:t>Writing each number in decimal form to the nearest tenth gives </a:t>
            </a:r>
            <a:r>
              <a:rPr lang="en-US" altLang="ko-KR" sz="2000" smtClean="0">
                <a:ea typeface="Gulim" pitchFamily="34" charset="-127"/>
                <a:sym typeface="Symbol" pitchFamily="18" charset="2"/>
              </a:rPr>
              <a:t>1.7, 1.6, 0.8, 2.3, 3,</a:t>
            </a:r>
          </a:p>
          <a:p>
            <a:pPr>
              <a:buFont typeface="Wingdings" pitchFamily="2" charset="2"/>
              <a:buNone/>
            </a:pPr>
            <a:r>
              <a:rPr lang="en-US" altLang="ko-KR" sz="2000" smtClean="0">
                <a:ea typeface="Gulim" pitchFamily="34" charset="-127"/>
                <a:sym typeface="Symbol" pitchFamily="18" charset="2"/>
              </a:rPr>
              <a:t>     so the correct order is</a:t>
            </a:r>
          </a:p>
          <a:p>
            <a:pPr>
              <a:buFont typeface="Wingdings" pitchFamily="2" charset="2"/>
              <a:buNone/>
            </a:pPr>
            <a:r>
              <a:rPr lang="en-US" altLang="ko-KR" sz="2000" smtClean="0">
                <a:ea typeface="Gulim" pitchFamily="34" charset="-127"/>
                <a:sym typeface="Symbol" pitchFamily="18" charset="2"/>
              </a:rPr>
              <a:t> </a:t>
            </a:r>
          </a:p>
        </p:txBody>
      </p:sp>
      <p:sp>
        <p:nvSpPr>
          <p:cNvPr id="8" name="Rectangle 4"/>
          <p:cNvSpPr txBox="1">
            <a:spLocks noChangeArrowheads="1"/>
          </p:cNvSpPr>
          <p:nvPr/>
        </p:nvSpPr>
        <p:spPr>
          <a:xfrm>
            <a:off x="4648200" y="1663700"/>
            <a:ext cx="4038600" cy="4525962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ko-KR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Gulim" pitchFamily="34" charset="-127"/>
                <a:cs typeface="+mn-cs"/>
              </a:rPr>
              <a:t>Write the following numbers in numerical order from least to greatest.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altLang="ko-KR" sz="2000" b="0" i="0" u="none" strike="noStrike" kern="1200" cap="none" spc="0" normalizeH="0" baseline="0" noProof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Gulim" pitchFamily="34" charset="-127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altLang="ko-KR" sz="20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Gulim" pitchFamily="34" charset="-127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Gulim" pitchFamily="34" charset="-127"/>
                <a:cs typeface="+mn-cs"/>
              </a:rPr>
              <a:t>Solution</a:t>
            </a:r>
            <a:r>
              <a:rPr kumimoji="0" lang="en-US" altLang="ko-KR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Gulim" pitchFamily="34" charset="-127"/>
                <a:cs typeface="+mn-cs"/>
              </a:rPr>
              <a:t>: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ko-KR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Gulim" pitchFamily="34" charset="-127"/>
                <a:cs typeface="+mn-cs"/>
              </a:rPr>
              <a:t>Writing each number in decimal form to the nearest tenth gives 3.8, </a:t>
            </a:r>
            <a:r>
              <a:rPr kumimoji="0" lang="en-US" altLang="ko-KR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Gulim" pitchFamily="34" charset="-127"/>
                <a:cs typeface="+mn-cs"/>
                <a:sym typeface="Symbol" pitchFamily="18" charset="2"/>
              </a:rPr>
              <a:t>3.4, 1.4,  0.1, 3.3,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ko-KR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Gulim" pitchFamily="34" charset="-127"/>
                <a:cs typeface="+mn-cs"/>
                <a:sym typeface="Symbol" pitchFamily="18" charset="2"/>
              </a:rPr>
              <a:t>     so the correct order is 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altLang="ko-KR" sz="20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Gulim" pitchFamily="34" charset="-127"/>
              <a:cs typeface="+mn-cs"/>
              <a:sym typeface="Symbol" pitchFamily="18" charset="2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ko-KR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Gulim" pitchFamily="34" charset="-127"/>
                <a:cs typeface="+mn-cs"/>
                <a:sym typeface="Symbol" pitchFamily="18" charset="2"/>
              </a:rPr>
              <a:t>                                     .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altLang="ko-KR" sz="20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Gulim" pitchFamily="34" charset="-127"/>
              <a:cs typeface="+mn-cs"/>
              <a:sym typeface="Symbol" pitchFamily="18" charset="2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altLang="ko-KR" sz="20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Gulim" pitchFamily="34" charset="-127"/>
              <a:cs typeface="+mn-cs"/>
              <a:sym typeface="Symbol" pitchFamily="18" charset="2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altLang="ko-KR" sz="20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Gulim" pitchFamily="34" charset="-127"/>
              <a:cs typeface="+mn-cs"/>
              <a:sym typeface="Symbol" pitchFamily="18" charset="2"/>
            </a:endParaRPr>
          </a:p>
        </p:txBody>
      </p:sp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altLang="ko-KR" sz="3200" dirty="0">
                <a:ea typeface="굴림" charset="-127"/>
              </a:rPr>
              <a:t>Determining the Order of a List of Numbers</a:t>
            </a:r>
          </a:p>
        </p:txBody>
      </p:sp>
      <p:graphicFrame>
        <p:nvGraphicFramePr>
          <p:cNvPr id="10" name="Object 5"/>
          <p:cNvGraphicFramePr>
            <a:graphicFrameLocks noChangeAspect="1"/>
          </p:cNvGraphicFramePr>
          <p:nvPr/>
        </p:nvGraphicFramePr>
        <p:xfrm>
          <a:off x="1676400" y="2773362"/>
          <a:ext cx="1846263" cy="665163"/>
        </p:xfrm>
        <a:graphic>
          <a:graphicData uri="http://schemas.openxmlformats.org/presentationml/2006/ole">
            <p:oleObj spid="_x0000_s141314" name="Equation" r:id="rId5" imgW="1091880" imgH="393480" progId="">
              <p:embed/>
            </p:oleObj>
          </a:graphicData>
        </a:graphic>
      </p:graphicFrame>
      <p:graphicFrame>
        <p:nvGraphicFramePr>
          <p:cNvPr id="11" name="Object 6"/>
          <p:cNvGraphicFramePr>
            <a:graphicFrameLocks noChangeAspect="1"/>
          </p:cNvGraphicFramePr>
          <p:nvPr/>
        </p:nvGraphicFramePr>
        <p:xfrm>
          <a:off x="0" y="182562"/>
          <a:ext cx="914400" cy="198438"/>
        </p:xfrm>
        <a:graphic>
          <a:graphicData uri="http://schemas.openxmlformats.org/presentationml/2006/ole">
            <p:oleObj spid="_x0000_s141315" name="Equation" r:id="rId6" imgW="914400" imgH="198720" progId="">
              <p:embed/>
            </p:oleObj>
          </a:graphicData>
        </a:graphic>
      </p:graphicFrame>
      <p:graphicFrame>
        <p:nvGraphicFramePr>
          <p:cNvPr id="12" name="Object 7"/>
          <p:cNvGraphicFramePr>
            <a:graphicFrameLocks noChangeAspect="1"/>
          </p:cNvGraphicFramePr>
          <p:nvPr/>
        </p:nvGraphicFramePr>
        <p:xfrm>
          <a:off x="1339850" y="5516562"/>
          <a:ext cx="1911350" cy="665163"/>
        </p:xfrm>
        <a:graphic>
          <a:graphicData uri="http://schemas.openxmlformats.org/presentationml/2006/ole">
            <p:oleObj spid="_x0000_s141316" name="Equation" r:id="rId7" imgW="1130040" imgH="393480" progId="">
              <p:embed/>
            </p:oleObj>
          </a:graphicData>
        </a:graphic>
      </p:graphicFrame>
      <p:graphicFrame>
        <p:nvGraphicFramePr>
          <p:cNvPr id="13" name="Object 8"/>
          <p:cNvGraphicFramePr>
            <a:graphicFrameLocks noChangeAspect="1"/>
          </p:cNvGraphicFramePr>
          <p:nvPr/>
        </p:nvGraphicFramePr>
        <p:xfrm>
          <a:off x="5715000" y="2620962"/>
          <a:ext cx="2203450" cy="669925"/>
        </p:xfrm>
        <a:graphic>
          <a:graphicData uri="http://schemas.openxmlformats.org/presentationml/2006/ole">
            <p:oleObj spid="_x0000_s141317" name="Equation" r:id="rId8" imgW="1295280" imgH="393480" progId="">
              <p:embed/>
            </p:oleObj>
          </a:graphicData>
        </a:graphic>
      </p:graphicFrame>
      <p:graphicFrame>
        <p:nvGraphicFramePr>
          <p:cNvPr id="14" name="Object 9"/>
          <p:cNvGraphicFramePr>
            <a:graphicFrameLocks noChangeAspect="1"/>
          </p:cNvGraphicFramePr>
          <p:nvPr/>
        </p:nvGraphicFramePr>
        <p:xfrm>
          <a:off x="5106988" y="5473700"/>
          <a:ext cx="2220912" cy="668337"/>
        </p:xfrm>
        <a:graphic>
          <a:graphicData uri="http://schemas.openxmlformats.org/presentationml/2006/ole">
            <p:oleObj spid="_x0000_s141318" name="Equation" r:id="rId9" imgW="1307880" imgH="39348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935162"/>
            <a:ext cx="8229600" cy="4525963"/>
          </a:xfrm>
        </p:spPr>
        <p:txBody>
          <a:bodyPr/>
          <a:lstStyle/>
          <a:p>
            <a:r>
              <a:rPr lang="en-US" altLang="ko-KR" sz="2400" dirty="0" smtClean="0">
                <a:ea typeface="Gulim" pitchFamily="34" charset="-127"/>
              </a:rPr>
              <a:t>The distance on the number line from a number to 0 is called the </a:t>
            </a:r>
            <a:r>
              <a:rPr lang="en-US" altLang="ko-KR" sz="2400" b="1" dirty="0" smtClean="0">
                <a:ea typeface="Gulim" pitchFamily="34" charset="-127"/>
              </a:rPr>
              <a:t>absolute value</a:t>
            </a:r>
            <a:r>
              <a:rPr lang="en-US" altLang="ko-KR" sz="2400" dirty="0" smtClean="0">
                <a:ea typeface="Gulim" pitchFamily="34" charset="-127"/>
              </a:rPr>
              <a:t> of that number. The absolute value of </a:t>
            </a:r>
            <a:r>
              <a:rPr lang="en-US" altLang="ko-KR" sz="2400" i="1" dirty="0" smtClean="0">
                <a:ea typeface="Gulim" pitchFamily="34" charset="-127"/>
              </a:rPr>
              <a:t>a</a:t>
            </a:r>
            <a:r>
              <a:rPr lang="en-US" altLang="ko-KR" sz="2400" dirty="0" smtClean="0">
                <a:ea typeface="Gulim" pitchFamily="34" charset="-127"/>
              </a:rPr>
              <a:t> is written     .</a:t>
            </a:r>
          </a:p>
          <a:p>
            <a:r>
              <a:rPr lang="en-US" altLang="ko-KR" sz="2400" dirty="0" smtClean="0">
                <a:ea typeface="Gulim" pitchFamily="34" charset="-127"/>
              </a:rPr>
              <a:t>Since the distance cannot be negative, </a:t>
            </a:r>
            <a:r>
              <a:rPr lang="en-US" altLang="ko-KR" sz="2400" i="1" dirty="0" smtClean="0">
                <a:ea typeface="Gulim" pitchFamily="34" charset="-127"/>
              </a:rPr>
              <a:t>the absolute value of a number is always nonnegative</a:t>
            </a:r>
            <a:r>
              <a:rPr lang="en-US" altLang="ko-KR" sz="2400" dirty="0" smtClean="0">
                <a:ea typeface="Gulim" pitchFamily="34" charset="-127"/>
              </a:rPr>
              <a:t>.</a:t>
            </a:r>
          </a:p>
          <a:p>
            <a:r>
              <a:rPr lang="en-US" altLang="ko-KR" sz="2400" dirty="0" smtClean="0">
                <a:ea typeface="Gulim" pitchFamily="34" charset="-127"/>
              </a:rPr>
              <a:t>The algebraic definition of absolute value follows: </a:t>
            </a:r>
          </a:p>
          <a:p>
            <a:pPr>
              <a:buFont typeface="Wingdings" pitchFamily="2" charset="2"/>
              <a:buNone/>
            </a:pPr>
            <a:r>
              <a:rPr lang="en-US" altLang="ko-KR" sz="2400" dirty="0" smtClean="0">
                <a:ea typeface="Gulim" pitchFamily="34" charset="-127"/>
              </a:rPr>
              <a:t>     For all real numbers </a:t>
            </a:r>
            <a:r>
              <a:rPr lang="en-US" altLang="ko-KR" sz="2400" i="1" dirty="0" smtClean="0">
                <a:ea typeface="Gulim" pitchFamily="34" charset="-127"/>
              </a:rPr>
              <a:t>a</a:t>
            </a:r>
            <a:r>
              <a:rPr lang="en-US" altLang="ko-KR" sz="2400" dirty="0" smtClean="0">
                <a:ea typeface="Gulim" pitchFamily="34" charset="-127"/>
              </a:rPr>
              <a:t>,     </a:t>
            </a:r>
          </a:p>
          <a:p>
            <a:pPr>
              <a:buFont typeface="Wingdings" pitchFamily="2" charset="2"/>
              <a:buNone/>
            </a:pPr>
            <a:r>
              <a:rPr lang="en-US" altLang="ko-KR" sz="2400" dirty="0" smtClean="0">
                <a:ea typeface="Gulim" pitchFamily="34" charset="-127"/>
              </a:rPr>
              <a:t>        </a:t>
            </a:r>
          </a:p>
          <a:p>
            <a:endParaRPr lang="en-US" altLang="ko-KR" sz="2400" dirty="0" smtClean="0">
              <a:ea typeface="Gulim" pitchFamily="34" charset="-127"/>
            </a:endParaRPr>
          </a:p>
          <a:p>
            <a:r>
              <a:rPr lang="en-US" altLang="ko-KR" sz="2400" dirty="0" smtClean="0">
                <a:ea typeface="Gulim" pitchFamily="34" charset="-127"/>
              </a:rPr>
              <a:t>Think of </a:t>
            </a:r>
            <a:r>
              <a:rPr lang="en-US" altLang="ko-KR" sz="2400" dirty="0" smtClean="0">
                <a:ea typeface="Gulim" pitchFamily="34" charset="-127"/>
                <a:sym typeface="Symbol" pitchFamily="18" charset="2"/>
              </a:rPr>
              <a:t></a:t>
            </a:r>
            <a:r>
              <a:rPr lang="en-US" altLang="ko-KR" sz="2400" i="1" dirty="0" smtClean="0">
                <a:ea typeface="Gulim" pitchFamily="34" charset="-127"/>
                <a:sym typeface="Symbol" pitchFamily="18" charset="2"/>
              </a:rPr>
              <a:t>a</a:t>
            </a:r>
            <a:r>
              <a:rPr lang="en-US" altLang="ko-KR" sz="2400" dirty="0" smtClean="0">
                <a:ea typeface="Gulim" pitchFamily="34" charset="-127"/>
                <a:sym typeface="Symbol" pitchFamily="18" charset="2"/>
              </a:rPr>
              <a:t> as the “opposite” of </a:t>
            </a:r>
            <a:r>
              <a:rPr lang="en-US" altLang="ko-KR" sz="2400" i="1" dirty="0" smtClean="0">
                <a:ea typeface="Gulim" pitchFamily="34" charset="-127"/>
                <a:sym typeface="Symbol" pitchFamily="18" charset="2"/>
              </a:rPr>
              <a:t>a</a:t>
            </a:r>
            <a:r>
              <a:rPr lang="en-US" altLang="ko-KR" sz="2400" dirty="0" smtClean="0">
                <a:ea typeface="Gulim" pitchFamily="34" charset="-127"/>
                <a:sym typeface="Symbol" pitchFamily="18" charset="2"/>
              </a:rPr>
              <a:t>.</a:t>
            </a:r>
          </a:p>
        </p:txBody>
      </p:sp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altLang="ko-KR" dirty="0">
                <a:ea typeface="굴림" charset="-127"/>
              </a:rPr>
              <a:t>Absolute Value</a:t>
            </a:r>
          </a:p>
        </p:txBody>
      </p:sp>
      <p:graphicFrame>
        <p:nvGraphicFramePr>
          <p:cNvPr id="11266" name="Object 4"/>
          <p:cNvGraphicFramePr>
            <a:graphicFrameLocks noChangeAspect="1"/>
          </p:cNvGraphicFramePr>
          <p:nvPr/>
        </p:nvGraphicFramePr>
        <p:xfrm>
          <a:off x="5181600" y="2544762"/>
          <a:ext cx="365125" cy="520700"/>
        </p:xfrm>
        <a:graphic>
          <a:graphicData uri="http://schemas.openxmlformats.org/presentationml/2006/ole">
            <p:oleObj spid="_x0000_s138242" name="Equation" r:id="rId4" imgW="177480" imgH="253800" progId="">
              <p:embed/>
            </p:oleObj>
          </a:graphicData>
        </a:graphic>
      </p:graphicFrame>
      <p:graphicFrame>
        <p:nvGraphicFramePr>
          <p:cNvPr id="11267" name="Object 5"/>
          <p:cNvGraphicFramePr>
            <a:graphicFrameLocks noChangeAspect="1"/>
          </p:cNvGraphicFramePr>
          <p:nvPr/>
        </p:nvGraphicFramePr>
        <p:xfrm>
          <a:off x="4191000" y="4373562"/>
          <a:ext cx="2065338" cy="1208088"/>
        </p:xfrm>
        <a:graphic>
          <a:graphicData uri="http://schemas.openxmlformats.org/presentationml/2006/ole">
            <p:oleObj spid="_x0000_s138243" name="Equation" r:id="rId5" imgW="1130040" imgH="660240" progId="">
              <p:embed/>
            </p:oleObj>
          </a:graphicData>
        </a:graphic>
      </p:graphicFrame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6" cstate="print"/>
          <a:srcRect l="-900" t="67912"/>
          <a:stretch>
            <a:fillRect/>
          </a:stretch>
        </p:blipFill>
        <p:spPr bwMode="auto">
          <a:xfrm>
            <a:off x="228600" y="442913"/>
            <a:ext cx="8534400" cy="39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4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011362"/>
            <a:ext cx="8229600" cy="4525963"/>
          </a:xfrm>
        </p:spPr>
        <p:txBody>
          <a:bodyPr/>
          <a:lstStyle/>
          <a:p>
            <a:pPr marL="571500" indent="-571500">
              <a:buFont typeface="Wingdings" pitchFamily="2" charset="2"/>
              <a:buNone/>
            </a:pPr>
            <a:r>
              <a:rPr lang="en-US" altLang="ko-KR" b="1" dirty="0" smtClean="0">
                <a:ea typeface="Gulim" pitchFamily="34" charset="-127"/>
              </a:rPr>
              <a:t>Examples</a:t>
            </a:r>
            <a:r>
              <a:rPr lang="en-US" altLang="ko-KR" dirty="0" smtClean="0">
                <a:ea typeface="Gulim" pitchFamily="34" charset="-127"/>
              </a:rPr>
              <a:t>: Evaluate each expression.</a:t>
            </a:r>
          </a:p>
          <a:p>
            <a:pPr marL="571500" indent="-571500">
              <a:buNone/>
            </a:pPr>
            <a:r>
              <a:rPr lang="en-US" altLang="ko-KR" dirty="0" smtClean="0">
                <a:ea typeface="Gulim" pitchFamily="34" charset="-127"/>
              </a:rPr>
              <a:t> </a:t>
            </a:r>
          </a:p>
          <a:p>
            <a:pPr marL="571500" indent="-571500">
              <a:buFont typeface="Wingdings 3" pitchFamily="18" charset="2"/>
              <a:buNone/>
            </a:pPr>
            <a:r>
              <a:rPr lang="en-US" altLang="ko-KR" dirty="0" smtClean="0">
                <a:ea typeface="Gulim" pitchFamily="34" charset="-127"/>
              </a:rPr>
              <a:t> </a:t>
            </a:r>
          </a:p>
          <a:p>
            <a:pPr marL="571500" indent="-571500">
              <a:buFont typeface="Wingdings 3" pitchFamily="18" charset="2"/>
              <a:buNone/>
            </a:pPr>
            <a:endParaRPr lang="en-US" altLang="ko-KR" dirty="0" smtClean="0">
              <a:ea typeface="Gulim" pitchFamily="34" charset="-127"/>
            </a:endParaRPr>
          </a:p>
          <a:p>
            <a:pPr marL="571500" indent="-571500">
              <a:buFont typeface="Wingdings" pitchFamily="2" charset="2"/>
              <a:buNone/>
            </a:pPr>
            <a:r>
              <a:rPr lang="en-US" altLang="ko-KR" b="1" dirty="0" smtClean="0">
                <a:ea typeface="Gulim" pitchFamily="34" charset="-127"/>
              </a:rPr>
              <a:t>						Solutions</a:t>
            </a:r>
            <a:r>
              <a:rPr lang="en-US" altLang="ko-KR" dirty="0" smtClean="0">
                <a:ea typeface="Gulim" pitchFamily="34" charset="-127"/>
              </a:rPr>
              <a:t>:</a:t>
            </a:r>
          </a:p>
          <a:p>
            <a:pPr marL="571500" indent="-571500">
              <a:buNone/>
            </a:pPr>
            <a:r>
              <a:rPr lang="en-US" altLang="ko-KR" dirty="0" smtClean="0">
                <a:ea typeface="Gulim" pitchFamily="34" charset="-127"/>
              </a:rPr>
              <a:t> </a:t>
            </a:r>
          </a:p>
          <a:p>
            <a:pPr marL="571500" indent="-571500">
              <a:buFont typeface="Wingdings 3" pitchFamily="18" charset="2"/>
              <a:buNone/>
            </a:pPr>
            <a:r>
              <a:rPr lang="en-US" altLang="ko-KR" dirty="0" smtClean="0">
                <a:ea typeface="Gulim" pitchFamily="34" charset="-127"/>
              </a:rPr>
              <a:t> </a:t>
            </a:r>
          </a:p>
        </p:txBody>
      </p:sp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altLang="ko-KR" dirty="0">
                <a:ea typeface="굴림" charset="-127"/>
              </a:rPr>
              <a:t>Evaluating Absolute Values</a:t>
            </a:r>
          </a:p>
        </p:txBody>
      </p:sp>
      <p:graphicFrame>
        <p:nvGraphicFramePr>
          <p:cNvPr id="12290" name="Object 4"/>
          <p:cNvGraphicFramePr>
            <a:graphicFrameLocks noChangeAspect="1"/>
          </p:cNvGraphicFramePr>
          <p:nvPr/>
        </p:nvGraphicFramePr>
        <p:xfrm>
          <a:off x="1295400" y="2773362"/>
          <a:ext cx="430213" cy="611188"/>
        </p:xfrm>
        <a:graphic>
          <a:graphicData uri="http://schemas.openxmlformats.org/presentationml/2006/ole">
            <p:oleObj spid="_x0000_s139266" name="Equation" r:id="rId4" imgW="304560" imgH="431640" progId="">
              <p:embed/>
            </p:oleObj>
          </a:graphicData>
        </a:graphic>
      </p:graphicFrame>
      <p:graphicFrame>
        <p:nvGraphicFramePr>
          <p:cNvPr id="12291" name="Object 5"/>
          <p:cNvGraphicFramePr>
            <a:graphicFrameLocks noChangeAspect="1"/>
          </p:cNvGraphicFramePr>
          <p:nvPr/>
        </p:nvGraphicFramePr>
        <p:xfrm>
          <a:off x="1066800" y="3535362"/>
          <a:ext cx="739775" cy="528638"/>
        </p:xfrm>
        <a:graphic>
          <a:graphicData uri="http://schemas.openxmlformats.org/presentationml/2006/ole">
            <p:oleObj spid="_x0000_s139267" name="Equation" r:id="rId5" imgW="355320" imgH="253800" progId="">
              <p:embed/>
            </p:oleObj>
          </a:graphicData>
        </a:graphic>
      </p:graphicFrame>
      <p:graphicFrame>
        <p:nvGraphicFramePr>
          <p:cNvPr id="12292" name="Object 6"/>
          <p:cNvGraphicFramePr>
            <a:graphicFrameLocks noChangeAspect="1"/>
          </p:cNvGraphicFramePr>
          <p:nvPr/>
        </p:nvGraphicFramePr>
        <p:xfrm>
          <a:off x="7162800" y="4876800"/>
          <a:ext cx="795338" cy="614363"/>
        </p:xfrm>
        <a:graphic>
          <a:graphicData uri="http://schemas.openxmlformats.org/presentationml/2006/ole">
            <p:oleObj spid="_x0000_s139268" name="Equation" r:id="rId6" imgW="558720" imgH="431640" progId="">
              <p:embed/>
            </p:oleObj>
          </a:graphicData>
        </a:graphic>
      </p:graphicFrame>
      <p:graphicFrame>
        <p:nvGraphicFramePr>
          <p:cNvPr id="12293" name="Object 7"/>
          <p:cNvGraphicFramePr>
            <a:graphicFrameLocks noChangeAspect="1"/>
          </p:cNvGraphicFramePr>
          <p:nvPr/>
        </p:nvGraphicFramePr>
        <p:xfrm>
          <a:off x="6096000" y="5638800"/>
          <a:ext cx="1865313" cy="433388"/>
        </p:xfrm>
        <a:graphic>
          <a:graphicData uri="http://schemas.openxmlformats.org/presentationml/2006/ole">
            <p:oleObj spid="_x0000_s139269" name="Equation" r:id="rId7" imgW="1091880" imgH="253800" progId="">
              <p:embed/>
            </p:oleObj>
          </a:graphicData>
        </a:graphic>
      </p:graphicFrame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8" cstate="print"/>
          <a:srcRect l="-900" t="67912"/>
          <a:stretch>
            <a:fillRect/>
          </a:stretch>
        </p:blipFill>
        <p:spPr bwMode="auto">
          <a:xfrm>
            <a:off x="228600" y="442913"/>
            <a:ext cx="8534400" cy="39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altLang="ko-KR" dirty="0">
                <a:ea typeface="굴림" charset="-127"/>
              </a:rPr>
              <a:t>Properties of Absolute Value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 l="-900" t="67912"/>
          <a:stretch>
            <a:fillRect/>
          </a:stretch>
        </p:blipFill>
        <p:spPr bwMode="auto">
          <a:xfrm>
            <a:off x="228600" y="442913"/>
            <a:ext cx="8534400" cy="39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233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66800" y="1676400"/>
            <a:ext cx="6858000" cy="47081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8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905001"/>
            <a:ext cx="8229600" cy="6096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altLang="ko-KR" b="1" dirty="0" smtClean="0">
                <a:ea typeface="Gulim" pitchFamily="34" charset="-127"/>
              </a:rPr>
              <a:t>Examples</a:t>
            </a:r>
            <a:r>
              <a:rPr lang="en-US" altLang="ko-KR" dirty="0" smtClean="0">
                <a:ea typeface="Gulim" pitchFamily="34" charset="-127"/>
              </a:rPr>
              <a:t>:  Let </a:t>
            </a:r>
            <a:r>
              <a:rPr lang="en-US" altLang="ko-KR" i="1" dirty="0" smtClean="0">
                <a:ea typeface="Gulim" pitchFamily="34" charset="-127"/>
              </a:rPr>
              <a:t>x</a:t>
            </a:r>
            <a:r>
              <a:rPr lang="en-US" altLang="ko-KR" dirty="0" smtClean="0">
                <a:ea typeface="Gulim" pitchFamily="34" charset="-127"/>
              </a:rPr>
              <a:t> = 7 and </a:t>
            </a:r>
            <a:r>
              <a:rPr lang="en-US" altLang="ko-KR" i="1" dirty="0" smtClean="0">
                <a:ea typeface="Gulim" pitchFamily="34" charset="-127"/>
              </a:rPr>
              <a:t>y</a:t>
            </a:r>
            <a:r>
              <a:rPr lang="en-US" altLang="ko-KR" dirty="0" smtClean="0">
                <a:ea typeface="Gulim" pitchFamily="34" charset="-127"/>
              </a:rPr>
              <a:t> = </a:t>
            </a:r>
            <a:r>
              <a:rPr lang="en-US" altLang="ko-KR" dirty="0" smtClean="0">
                <a:ea typeface="Gulim" pitchFamily="34" charset="-127"/>
                <a:sym typeface="Symbol" pitchFamily="18" charset="2"/>
              </a:rPr>
              <a:t>5.</a:t>
            </a:r>
          </a:p>
          <a:p>
            <a:pPr algn="ctr">
              <a:buFont typeface="Wingdings" pitchFamily="2" charset="2"/>
              <a:buNone/>
            </a:pPr>
            <a:endParaRPr lang="en-US" altLang="ko-KR" dirty="0" smtClean="0">
              <a:ea typeface="Gulim" pitchFamily="34" charset="-127"/>
              <a:sym typeface="Symbol" pitchFamily="18" charset="2"/>
            </a:endParaRPr>
          </a:p>
        </p:txBody>
      </p:sp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ko-KR" dirty="0">
                <a:ea typeface="굴림" charset="-127"/>
              </a:rPr>
              <a:t>Evaluating Absolute Value Expressions</a:t>
            </a: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3" cstate="print"/>
          <a:srcRect l="-900" t="67912"/>
          <a:stretch>
            <a:fillRect/>
          </a:stretch>
        </p:blipFill>
        <p:spPr bwMode="auto">
          <a:xfrm>
            <a:off x="228600" y="228600"/>
            <a:ext cx="8534400" cy="39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0296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95400" y="2667000"/>
            <a:ext cx="6381750" cy="349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 l="-900" t="67912"/>
          <a:stretch>
            <a:fillRect/>
          </a:stretch>
        </p:blipFill>
        <p:spPr bwMode="auto">
          <a:xfrm>
            <a:off x="228600" y="228600"/>
            <a:ext cx="8534400" cy="39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Absolute Value</a:t>
            </a:r>
            <a:endParaRPr lang="en-US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Compound Inequalities</a:t>
            </a:r>
          </a:p>
          <a:p>
            <a:r>
              <a:rPr lang="en-US" dirty="0" smtClean="0"/>
              <a:t>With Line Graphs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 l="-900" t="67912"/>
          <a:stretch>
            <a:fillRect/>
          </a:stretch>
        </p:blipFill>
        <p:spPr bwMode="auto">
          <a:xfrm>
            <a:off x="228600" y="228600"/>
            <a:ext cx="8534400" cy="39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762000" y="712788"/>
            <a:ext cx="7793038" cy="776287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“</a:t>
            </a:r>
            <a:r>
              <a:rPr kumimoji="0" lang="en-US" sz="3600" b="1" i="1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and</a:t>
            </a:r>
            <a:r>
              <a:rPr kumimoji="0" lang="en-US" sz="36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’’ Statements can be Written in Two Different Ways</a:t>
            </a:r>
            <a:endParaRPr kumimoji="0" lang="en-US" sz="36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381000" y="2057400"/>
            <a:ext cx="8229600" cy="41148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1.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  8 &lt; </a:t>
            </a:r>
            <a:r>
              <a:rPr kumimoji="0" lang="en-US" sz="3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m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+ 6 &lt; 14	</a:t>
            </a: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en-US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en-US" sz="3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2.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  8 &lt; </a:t>
            </a:r>
            <a:r>
              <a:rPr kumimoji="0" lang="en-US" sz="3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m 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+ 6  and  </a:t>
            </a:r>
            <a:r>
              <a:rPr kumimoji="0" lang="en-US" sz="36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m 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+ 6 </a:t>
            </a: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&lt; 14</a:t>
            </a: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These inequalities can be solved using </a:t>
            </a: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TWO</a:t>
            </a:r>
            <a:r>
              <a:rPr kumimoji="0" lang="en-US" sz="3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methods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.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 l="-900" t="67912"/>
          <a:stretch>
            <a:fillRect/>
          </a:stretch>
        </p:blipFill>
        <p:spPr bwMode="auto">
          <a:xfrm>
            <a:off x="228600" y="228600"/>
            <a:ext cx="8534400" cy="395287"/>
          </a:xfrm>
          <a:prstGeom prst="rect">
            <a:avLst/>
          </a:prstGeom>
          <a:solidFill>
            <a:srgbClr val="FFCC00"/>
          </a:solidFill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685800" y="609600"/>
            <a:ext cx="7793038" cy="10668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CF01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Method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 One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685800" y="1447800"/>
            <a:ext cx="7772400" cy="4800600"/>
          </a:xfrm>
          <a:prstGeom prst="rect">
            <a:avLst/>
          </a:prstGeom>
          <a:solidFill>
            <a:srgbClr val="FFCC00"/>
          </a:solidFill>
        </p:spPr>
        <p:txBody>
          <a:bodyPr/>
          <a:lstStyle/>
          <a:p>
            <a:pPr marL="609600" marR="0" lvl="0" indent="-6096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Example :  8 &lt; m + 6 &lt; 14</a:t>
            </a:r>
          </a:p>
          <a:p>
            <a:pPr marL="609600" marR="0" lvl="0" indent="-6096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     Rewrite the compound inequality using the word “</a:t>
            </a:r>
            <a:r>
              <a:rPr kumimoji="0" lang="en-US" sz="28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and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”, then solve each inequality.</a:t>
            </a:r>
          </a:p>
          <a:p>
            <a:pPr marL="609600" marR="0" lvl="0" indent="-6096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		8 &lt; m + 6        and     m + 6 &lt; 14</a:t>
            </a:r>
          </a:p>
          <a:p>
            <a:pPr marL="609600" marR="0" lvl="0" indent="-6096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		  2 &lt; m			    </a:t>
            </a:r>
            <a:r>
              <a:rPr kumimoji="0" lang="en-US" sz="28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m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&lt; 8</a:t>
            </a:r>
          </a:p>
          <a:p>
            <a:pPr marL="609600" marR="0" lvl="0" indent="-6096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	     m &gt;2             and            m &lt; 8</a:t>
            </a:r>
          </a:p>
          <a:p>
            <a:pPr marL="609600" marR="0" lvl="0" indent="-6096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                           </a:t>
            </a:r>
          </a:p>
          <a:p>
            <a:pPr marL="609600" marR="0" lvl="0" indent="-6096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2 &lt; m &lt; 8</a:t>
            </a:r>
          </a:p>
          <a:p>
            <a:pPr marL="609600" marR="0" lvl="0" indent="-6096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	    Graph the solution:</a:t>
            </a:r>
            <a:endParaRPr kumimoji="0" lang="en-US" sz="28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grpSp>
        <p:nvGrpSpPr>
          <p:cNvPr id="6" name="Group 43"/>
          <p:cNvGrpSpPr>
            <a:grpSpLocks/>
          </p:cNvGrpSpPr>
          <p:nvPr/>
        </p:nvGrpSpPr>
        <p:grpSpPr bwMode="auto">
          <a:xfrm>
            <a:off x="2133600" y="5410200"/>
            <a:ext cx="4267200" cy="709613"/>
            <a:chOff x="1536" y="3408"/>
            <a:chExt cx="2688" cy="447"/>
          </a:xfrm>
        </p:grpSpPr>
        <p:sp>
          <p:nvSpPr>
            <p:cNvPr id="7" name="Line 40"/>
            <p:cNvSpPr>
              <a:spLocks noChangeShapeType="1"/>
            </p:cNvSpPr>
            <p:nvPr/>
          </p:nvSpPr>
          <p:spPr bwMode="auto">
            <a:xfrm>
              <a:off x="2928" y="3504"/>
              <a:ext cx="72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Line 41"/>
            <p:cNvSpPr>
              <a:spLocks noChangeShapeType="1"/>
            </p:cNvSpPr>
            <p:nvPr/>
          </p:nvSpPr>
          <p:spPr bwMode="auto">
            <a:xfrm>
              <a:off x="2928" y="3504"/>
              <a:ext cx="768" cy="0"/>
            </a:xfrm>
            <a:prstGeom prst="line">
              <a:avLst/>
            </a:prstGeom>
            <a:noFill/>
            <a:ln w="57150">
              <a:solidFill>
                <a:srgbClr val="00C894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grpSp>
          <p:nvGrpSpPr>
            <p:cNvPr id="9" name="Group 42"/>
            <p:cNvGrpSpPr>
              <a:grpSpLocks/>
            </p:cNvGrpSpPr>
            <p:nvPr/>
          </p:nvGrpSpPr>
          <p:grpSpPr bwMode="auto">
            <a:xfrm>
              <a:off x="1536" y="3408"/>
              <a:ext cx="2688" cy="447"/>
              <a:chOff x="1536" y="3408"/>
              <a:chExt cx="2688" cy="447"/>
            </a:xfrm>
          </p:grpSpPr>
          <p:sp>
            <p:nvSpPr>
              <p:cNvPr id="10" name="Line 24"/>
              <p:cNvSpPr>
                <a:spLocks noChangeShapeType="1"/>
              </p:cNvSpPr>
              <p:nvPr/>
            </p:nvSpPr>
            <p:spPr bwMode="auto">
              <a:xfrm>
                <a:off x="3006" y="3414"/>
                <a:ext cx="0" cy="24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" name="Line 25"/>
              <p:cNvSpPr>
                <a:spLocks noChangeShapeType="1"/>
              </p:cNvSpPr>
              <p:nvPr/>
            </p:nvSpPr>
            <p:spPr bwMode="auto">
              <a:xfrm>
                <a:off x="3150" y="3408"/>
                <a:ext cx="0" cy="24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" name="Line 26"/>
              <p:cNvSpPr>
                <a:spLocks noChangeShapeType="1"/>
              </p:cNvSpPr>
              <p:nvPr/>
            </p:nvSpPr>
            <p:spPr bwMode="auto">
              <a:xfrm>
                <a:off x="3294" y="3408"/>
                <a:ext cx="0" cy="24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" name="AutoShape 28"/>
              <p:cNvSpPr>
                <a:spLocks noChangeArrowheads="1"/>
              </p:cNvSpPr>
              <p:nvPr/>
            </p:nvSpPr>
            <p:spPr bwMode="auto">
              <a:xfrm>
                <a:off x="2832" y="3456"/>
                <a:ext cx="96" cy="96"/>
              </a:xfrm>
              <a:prstGeom prst="flowChartConnector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" name="Line 29"/>
              <p:cNvSpPr>
                <a:spLocks noChangeShapeType="1"/>
              </p:cNvSpPr>
              <p:nvPr/>
            </p:nvSpPr>
            <p:spPr bwMode="auto">
              <a:xfrm>
                <a:off x="2874" y="3408"/>
                <a:ext cx="0" cy="25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" name="Line 32"/>
              <p:cNvSpPr>
                <a:spLocks noChangeShapeType="1"/>
              </p:cNvSpPr>
              <p:nvPr/>
            </p:nvSpPr>
            <p:spPr bwMode="auto">
              <a:xfrm>
                <a:off x="3582" y="3408"/>
                <a:ext cx="0" cy="24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" name="Line 33"/>
              <p:cNvSpPr>
                <a:spLocks noChangeShapeType="1"/>
              </p:cNvSpPr>
              <p:nvPr/>
            </p:nvSpPr>
            <p:spPr bwMode="auto">
              <a:xfrm>
                <a:off x="3438" y="3408"/>
                <a:ext cx="0" cy="24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" name="Text Box 34"/>
              <p:cNvSpPr txBox="1">
                <a:spLocks noChangeArrowheads="1"/>
              </p:cNvSpPr>
              <p:nvPr/>
            </p:nvSpPr>
            <p:spPr bwMode="auto">
              <a:xfrm>
                <a:off x="3630" y="3624"/>
                <a:ext cx="240" cy="231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/>
                  <a:t>8</a:t>
                </a:r>
              </a:p>
            </p:txBody>
          </p:sp>
          <p:sp>
            <p:nvSpPr>
              <p:cNvPr id="18" name="Text Box 35"/>
              <p:cNvSpPr txBox="1">
                <a:spLocks noChangeArrowheads="1"/>
              </p:cNvSpPr>
              <p:nvPr/>
            </p:nvSpPr>
            <p:spPr bwMode="auto">
              <a:xfrm>
                <a:off x="2718" y="3624"/>
                <a:ext cx="288" cy="231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/>
                  <a:t> 2</a:t>
                </a:r>
              </a:p>
            </p:txBody>
          </p:sp>
          <p:sp>
            <p:nvSpPr>
              <p:cNvPr id="19" name="AutoShape 36"/>
              <p:cNvSpPr>
                <a:spLocks noChangeArrowheads="1"/>
              </p:cNvSpPr>
              <p:nvPr/>
            </p:nvSpPr>
            <p:spPr bwMode="auto">
              <a:xfrm>
                <a:off x="3692" y="3456"/>
                <a:ext cx="96" cy="96"/>
              </a:xfrm>
              <a:prstGeom prst="flowChartConnector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Line 31"/>
              <p:cNvSpPr>
                <a:spLocks noChangeShapeType="1"/>
              </p:cNvSpPr>
              <p:nvPr/>
            </p:nvSpPr>
            <p:spPr bwMode="auto">
              <a:xfrm>
                <a:off x="3726" y="3408"/>
                <a:ext cx="0" cy="24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" name="Line 30"/>
              <p:cNvSpPr>
                <a:spLocks noChangeShapeType="1"/>
              </p:cNvSpPr>
              <p:nvPr/>
            </p:nvSpPr>
            <p:spPr bwMode="auto">
              <a:xfrm>
                <a:off x="1536" y="3504"/>
                <a:ext cx="2688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utoUpdateAnimBg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19610</TotalTime>
  <Words>836</Words>
  <Application>Microsoft Office PowerPoint</Application>
  <PresentationFormat>On-screen Show (4:3)</PresentationFormat>
  <Paragraphs>165</Paragraphs>
  <Slides>17</Slides>
  <Notes>17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9" baseType="lpstr">
      <vt:lpstr>Office Theme</vt:lpstr>
      <vt:lpstr>Equation</vt:lpstr>
      <vt:lpstr>Order and Absolute Value</vt:lpstr>
      <vt:lpstr>Determining the Order of a List of Numbers</vt:lpstr>
      <vt:lpstr>Absolute Value</vt:lpstr>
      <vt:lpstr>Evaluating Absolute Values</vt:lpstr>
      <vt:lpstr>Properties of Absolute Value</vt:lpstr>
      <vt:lpstr>Evaluating Absolute Value Expressions</vt:lpstr>
      <vt:lpstr>Absolute Value</vt:lpstr>
      <vt:lpstr>Slide 8</vt:lpstr>
      <vt:lpstr>Slide 9</vt:lpstr>
      <vt:lpstr>Slide 10</vt:lpstr>
      <vt:lpstr>Steps to Solve an “OR”  Compound Inequality: </vt:lpstr>
      <vt:lpstr>Slide 12</vt:lpstr>
      <vt:lpstr>Steps to Solve an “AND”  Compound Inequality: </vt:lpstr>
      <vt:lpstr>Slide 14</vt:lpstr>
      <vt:lpstr>Word Problem</vt:lpstr>
      <vt:lpstr>Slide 16</vt:lpstr>
      <vt:lpstr>Write the Inequality from Graph</vt:lpstr>
    </vt:vector>
  </TitlesOfParts>
  <Company>Forward Service Corp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Trudi Wesemann</dc:creator>
  <cp:lastModifiedBy> </cp:lastModifiedBy>
  <cp:revision>205</cp:revision>
  <dcterms:created xsi:type="dcterms:W3CDTF">2003-03-04T20:26:02Z</dcterms:created>
  <dcterms:modified xsi:type="dcterms:W3CDTF">2011-02-21T08:01:21Z</dcterms:modified>
</cp:coreProperties>
</file>